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59" r:id="rId6"/>
    <p:sldId id="257" r:id="rId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84BD07-E8D3-4D50-82E7-4B61DDBFFA23}" type="datetimeFigureOut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96BDC5-7C4E-4271-8D68-43031931C34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97327-BE47-4505-9DB2-D7AD1FEA7ED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29B1B2-58D0-45A7-AD05-CECC1E4B2EDF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D54AED-A16A-4FDB-9DDE-03F8F8EB5FD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15AA-F394-49B6-8F9D-C35A08FBB390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0D12-2C10-423B-8BFF-2138389EDB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635A-BCEE-4201-B3B9-5207F8EF6932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8FBB-82B2-405B-8180-578C5C4F78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7672-E546-4DF5-BF4E-366F501A9F5E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9381-28A9-42D6-A0AB-1A5657E01B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FC7DB3-8273-4B10-911D-79D6FF47D1C0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28C4-18C9-421D-92D6-42CA170B45B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A0AA0D-879D-45C3-ACEB-318D9549D74A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89ED72-B91B-4C10-A5E8-531A446CA30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51486-3929-4BF2-9FF3-2D625CC254D7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8A445A-E900-47E2-936D-E2639AC991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E81322-D8E6-4C66-B2D3-844030458736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497B2-5560-4D40-A921-245004766D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A01E-F5C9-43CE-8A41-E08966FA8533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F49B-FBBD-4902-BF6A-D52B82D9E30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3986C-1D23-48EB-877A-B0E28837D380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2F7E9-C76F-4F76-857E-E8802D24D7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CE96B7-0F1A-4858-8120-9ED4F5FAC3A1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1A1C23-22F7-4938-AB01-908E43E3874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EDA423-6370-48FD-A161-2CA90C7095CE}" type="datetime1">
              <a:rPr lang="pt-PT"/>
              <a:pPr>
                <a:defRPr/>
              </a:pPr>
              <a:t>15-10-2012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t-PT"/>
              <a:t>Modelação Ecológica 2012/2013; Filipa Pereira;  Hugo Fereira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7EC9B9-A969-4AD5-A2D6-AB709B6778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Modelação da Eutrofização da Albufeira de Odeleite 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7175" y="5876925"/>
            <a:ext cx="2663825" cy="752475"/>
          </a:xfrm>
        </p:spPr>
        <p:txBody>
          <a:bodyPr/>
          <a:lstStyle/>
          <a:p>
            <a:pPr>
              <a:defRPr/>
            </a:pPr>
            <a:r>
              <a:rPr lang="pt-PT" dirty="0"/>
              <a:t>Modelação Ecológica 2012/2013</a:t>
            </a:r>
          </a:p>
          <a:p>
            <a:pPr>
              <a:defRPr/>
            </a:pPr>
            <a:r>
              <a:rPr lang="pt-PT" dirty="0"/>
              <a:t> </a:t>
            </a:r>
          </a:p>
          <a:p>
            <a:pPr>
              <a:defRPr/>
            </a:pPr>
            <a:r>
              <a:rPr lang="pt-PT" dirty="0"/>
              <a:t>Filipa Pereira</a:t>
            </a:r>
          </a:p>
          <a:p>
            <a:pPr>
              <a:defRPr/>
            </a:pPr>
            <a:r>
              <a:rPr lang="pt-PT" dirty="0"/>
              <a:t>Hugo </a:t>
            </a:r>
            <a:r>
              <a:rPr lang="pt-PT" dirty="0" smtClean="0"/>
              <a:t>Ferreira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3429024" cy="160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52"/>
                <a:gridCol w="2098972"/>
              </a:tblGrid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Localização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000" dirty="0"/>
                    </a:p>
                  </a:txBody>
                  <a:tcPr anchor="ctr"/>
                </a:tc>
              </a:tr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Distrito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Faro</a:t>
                      </a:r>
                      <a:endParaRPr lang="pt-PT" sz="1000" dirty="0"/>
                    </a:p>
                  </a:txBody>
                  <a:tcPr anchor="ctr"/>
                </a:tc>
              </a:tr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Concelho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Castro Marim</a:t>
                      </a:r>
                      <a:endParaRPr lang="pt-PT" sz="1000" dirty="0"/>
                    </a:p>
                  </a:txBody>
                  <a:tcPr anchor="ctr"/>
                </a:tc>
              </a:tr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Bacia Hidrográfica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Guadiana</a:t>
                      </a:r>
                      <a:endParaRPr lang="pt-PT" sz="1000" dirty="0"/>
                    </a:p>
                  </a:txBody>
                  <a:tcPr anchor="ctr"/>
                </a:tc>
              </a:tr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Linha de Água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Ribeira de Odeleite</a:t>
                      </a:r>
                      <a:endParaRPr lang="pt-PT" sz="1000" dirty="0"/>
                    </a:p>
                  </a:txBody>
                  <a:tcPr anchor="ctr"/>
                </a:tc>
              </a:tr>
              <a:tr h="2674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Aproveitamento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Abastecimento e Irrigação</a:t>
                      </a:r>
                      <a:endParaRPr lang="pt-PT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700" dirty="0" smtClean="0"/>
              <a:t>Albufeira de Odeleite</a:t>
            </a:r>
            <a:endParaRPr lang="pt-PT" sz="3700" dirty="0"/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024336" cy="1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552" y="3284984"/>
          <a:ext cx="342902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9"/>
                <a:gridCol w="1285884"/>
              </a:tblGrid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Caraterísticas da Albufeira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Nível de pleno armazenamento (NPA)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52 m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Nível Máximo de Cheia (NMC)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52,9 m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Nível Mínimo de Exploração (NME)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22 m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Superfície Inundável ao NPA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7 200</a:t>
                      </a:r>
                      <a:r>
                        <a:rPr lang="pt-PT" sz="1000" baseline="0" dirty="0" smtClean="0"/>
                        <a:t> 000 m2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Capacidade Útil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117 000 000 m3</a:t>
                      </a:r>
                      <a:endParaRPr lang="pt-PT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99992" y="3356992"/>
          <a:ext cx="371477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5"/>
                <a:gridCol w="1428760"/>
              </a:tblGrid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Características Hidrológicas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00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Área da Bacia Hidrográfica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352 000 000 m2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Caudal Médio Anual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2,4</a:t>
                      </a:r>
                      <a:r>
                        <a:rPr lang="pt-PT" sz="1000" baseline="0" dirty="0" smtClean="0"/>
                        <a:t> m3/s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Caudal de Cheia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2350 m3/s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Período de Retorno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5000 anos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Volume de Escoamento Anual Observado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74 294 000 m3</a:t>
                      </a:r>
                      <a:endParaRPr lang="pt-PT" sz="1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Volume NPA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130 000 000 m3</a:t>
                      </a:r>
                      <a:endParaRPr lang="pt-PT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9552" y="566124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(Sistema Nacional de Recursos Hídricos)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Volume de Escoamento Anual e Médias Anuais </a:t>
            </a:r>
            <a:endParaRPr lang="pt-PT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45024"/>
            <a:ext cx="4936629" cy="27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373606" cy="243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458112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Volume de Escoamento Anual Observado: 74 294 000 m3</a:t>
            </a:r>
            <a:endParaRPr lang="pt-PT" sz="1600" dirty="0"/>
          </a:p>
        </p:txBody>
      </p:sp>
      <p:pic>
        <p:nvPicPr>
          <p:cNvPr id="21510" name="Picture 6" descr="http://4.bp.blogspot.com/-C49QqORGucI/TefXfwK_29I/AAAAAAAADiU/jZMtWqyYMQw/s1600/Odeleite%2B-%2BBarr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165"/>
            <a:ext cx="3240360" cy="216091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004048" y="6453336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(Sistema Nacional de Recursos Hídricos)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610744" cy="1227782"/>
          </a:xfrm>
        </p:spPr>
        <p:txBody>
          <a:bodyPr/>
          <a:lstStyle/>
          <a:p>
            <a:r>
              <a:rPr lang="pt-PT" sz="1600" dirty="0" smtClean="0"/>
              <a:t>Áreas Agrícolas:</a:t>
            </a:r>
          </a:p>
          <a:p>
            <a:r>
              <a:rPr lang="pt-PT" sz="1600" dirty="0" smtClean="0"/>
              <a:t>Áreas Agrícolas Heterogéneas</a:t>
            </a:r>
          </a:p>
          <a:p>
            <a:r>
              <a:rPr lang="pt-PT" sz="1600" dirty="0" smtClean="0"/>
              <a:t>Terras Aráveis – Culturas Anuais</a:t>
            </a:r>
            <a:endParaRPr lang="pt-PT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700" dirty="0" smtClean="0"/>
              <a:t>Possíveis Fontes de Nutrientes</a:t>
            </a:r>
            <a:endParaRPr lang="pt-PT" sz="37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629634" cy="37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157192"/>
            <a:ext cx="47434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inoxnet.com/Apolohotel/images/B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2936"/>
            <a:ext cx="4019678" cy="266429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39552" y="566124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(Sistema Nacional de Recursos Hídricos)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700" dirty="0" smtClean="0"/>
              <a:t>Parâmetros de Eutrofização</a:t>
            </a:r>
            <a:endParaRPr lang="pt-PT" sz="37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1196752"/>
          <a:ext cx="5328592" cy="400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312368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Parâmetros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Valores Registados (2011)</a:t>
                      </a:r>
                      <a:endParaRPr lang="pt-PT" sz="10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Caudal médio</a:t>
                      </a:r>
                      <a:r>
                        <a:rPr lang="pt-PT" sz="1000" baseline="0" dirty="0" smtClean="0"/>
                        <a:t> anual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2,4</a:t>
                      </a:r>
                      <a:r>
                        <a:rPr lang="pt-PT" sz="1000" baseline="0" dirty="0" smtClean="0"/>
                        <a:t> m3/s</a:t>
                      </a:r>
                      <a:endParaRPr lang="pt-PT" sz="10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Evaporação [Radiação Solar]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2,7</a:t>
                      </a:r>
                      <a:r>
                        <a:rPr lang="pt-PT" sz="1000" baseline="0" dirty="0" smtClean="0"/>
                        <a:t> mm/d</a:t>
                      </a:r>
                      <a:endParaRPr lang="pt-PT" sz="10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Coeficiente de extinção da luz (disco de </a:t>
                      </a:r>
                      <a:r>
                        <a:rPr lang="pt-PT" sz="1000" dirty="0" err="1" smtClean="0"/>
                        <a:t>Secchi</a:t>
                      </a:r>
                      <a:r>
                        <a:rPr lang="pt-PT" sz="1000" dirty="0" smtClean="0"/>
                        <a:t>) 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SD 1</a:t>
                      </a:r>
                      <a:r>
                        <a:rPr lang="pt-PT" sz="1000" baseline="0" dirty="0" smtClean="0"/>
                        <a:t> m = TSI 60</a:t>
                      </a:r>
                    </a:p>
                    <a:p>
                      <a:r>
                        <a:rPr lang="pt-PT" sz="1000" baseline="0" dirty="0" smtClean="0"/>
                        <a:t>SD 2 m = TSI 50</a:t>
                      </a:r>
                    </a:p>
                    <a:p>
                      <a:r>
                        <a:rPr lang="pt-PT" sz="1000" dirty="0" smtClean="0"/>
                        <a:t>Eutrófico possibilidade de ocorrência de problemas com </a:t>
                      </a:r>
                      <a:r>
                        <a:rPr lang="pt-PT" sz="1000" dirty="0" err="1" smtClean="0"/>
                        <a:t>macrófitas</a:t>
                      </a:r>
                      <a:r>
                        <a:rPr lang="pt-PT" sz="1000" dirty="0" smtClean="0"/>
                        <a:t>. </a:t>
                      </a:r>
                    </a:p>
                    <a:p>
                      <a:r>
                        <a:rPr lang="pt-PT" sz="1000" dirty="0" smtClean="0"/>
                        <a:t>(Plano de Ordenamento da Albufeira</a:t>
                      </a:r>
                      <a:r>
                        <a:rPr lang="pt-PT" sz="1000" baseline="0" dirty="0" smtClean="0"/>
                        <a:t> de Odeleite, 2010)</a:t>
                      </a:r>
                      <a:endParaRPr lang="pt-PT" sz="10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Clorofila</a:t>
                      </a:r>
                      <a:r>
                        <a:rPr lang="pt-PT" sz="1000" baseline="0" dirty="0" smtClean="0"/>
                        <a:t> a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-</a:t>
                      </a: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Nitratos 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1 mg/l</a:t>
                      </a: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PT" sz="1000" smtClean="0"/>
                        <a:t>Fosfato </a:t>
                      </a:r>
                      <a:r>
                        <a:rPr lang="pt-PT" sz="1000" dirty="0" smtClean="0"/>
                        <a:t>(P2O5)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0,0570</a:t>
                      </a:r>
                      <a:r>
                        <a:rPr lang="pt-PT" sz="1000" baseline="0" dirty="0" smtClean="0"/>
                        <a:t> mg/l</a:t>
                      </a:r>
                      <a:endParaRPr lang="pt-PT" sz="10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72076"/>
            <a:ext cx="2664296" cy="19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9552" y="5517232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(Sistema Nacional de Recursos Hídricos)</a:t>
            </a:r>
            <a:endParaRPr lang="pt-PT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Filipa Pereira\Downloads\Bacia de Odele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08178"/>
            <a:ext cx="3703378" cy="207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100" dirty="0" smtClean="0"/>
              <a:t>Evolução da Concentração de </a:t>
            </a:r>
            <a:r>
              <a:rPr lang="pt-PT" sz="3100" dirty="0" smtClean="0"/>
              <a:t>Nitratos </a:t>
            </a:r>
            <a:r>
              <a:rPr lang="pt-PT" sz="3100" dirty="0" smtClean="0"/>
              <a:t>e </a:t>
            </a:r>
            <a:r>
              <a:rPr lang="pt-PT" sz="3100" dirty="0" smtClean="0"/>
              <a:t>Fosfato </a:t>
            </a:r>
            <a:r>
              <a:rPr lang="pt-PT" sz="3100" dirty="0" smtClean="0"/>
              <a:t>Anualmente e Nutriente Limitante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24336" cy="22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39552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</a:t>
            </a:r>
            <a:r>
              <a:rPr lang="pt-PT" sz="800" dirty="0" smtClean="0"/>
              <a:t>THOMANN E MUELLER, 1987</a:t>
            </a:r>
            <a:endParaRPr lang="pt-PT" sz="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914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73016"/>
            <a:ext cx="4867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365104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Rácio N/P = 17,5</a:t>
            </a:r>
          </a:p>
          <a:p>
            <a:endParaRPr lang="pt-PT" dirty="0" smtClean="0"/>
          </a:p>
          <a:p>
            <a:r>
              <a:rPr lang="pt-PT" b="1" dirty="0" smtClean="0"/>
              <a:t>Fosfato</a:t>
            </a:r>
            <a:r>
              <a:rPr lang="pt-PT" dirty="0" smtClean="0"/>
              <a:t> </a:t>
            </a:r>
            <a:r>
              <a:rPr lang="pt-PT" dirty="0" smtClean="0"/>
              <a:t>– Nutriente Limitante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526</TotalTime>
  <Words>282</Words>
  <Application>Microsoft Office PowerPoint</Application>
  <PresentationFormat>Apresentação no Ecrã (4:3)</PresentationFormat>
  <Paragraphs>75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Concourse</vt:lpstr>
      <vt:lpstr>Modelação da Eutrofização da Albufeira de Odeleite </vt:lpstr>
      <vt:lpstr>Albufeira de Odeleite</vt:lpstr>
      <vt:lpstr>Volume de Escoamento Anual e Médias Anuais </vt:lpstr>
      <vt:lpstr>Possíveis Fontes de Nutrientes</vt:lpstr>
      <vt:lpstr>Parâmetros de Eutrofização</vt:lpstr>
      <vt:lpstr>Evolução da Concentração de Nitratos e Fosfato Anualmente e Nutriente Limitante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Seleção de Sistema</dc:title>
  <dc:creator>Filipa Pereira</dc:creator>
  <cp:lastModifiedBy>Filipa Pereira</cp:lastModifiedBy>
  <cp:revision>77</cp:revision>
  <dcterms:created xsi:type="dcterms:W3CDTF">2012-10-05T13:58:06Z</dcterms:created>
  <dcterms:modified xsi:type="dcterms:W3CDTF">2012-10-15T11:44:44Z</dcterms:modified>
</cp:coreProperties>
</file>