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58" r:id="rId2"/>
    <p:sldId id="259" r:id="rId3"/>
    <p:sldId id="257" r:id="rId4"/>
    <p:sldId id="262" r:id="rId5"/>
    <p:sldId id="263" r:id="rId6"/>
    <p:sldId id="261" r:id="rId7"/>
    <p:sldId id="260" r:id="rId8"/>
    <p:sldId id="264" r:id="rId9"/>
    <p:sldId id="265" r:id="rId10"/>
    <p:sldId id="266" r:id="rId11"/>
    <p:sldId id="267" r:id="rId12"/>
    <p:sldId id="269" r:id="rId13"/>
    <p:sldId id="272" r:id="rId14"/>
    <p:sldId id="273" r:id="rId15"/>
    <p:sldId id="271" r:id="rId16"/>
    <p:sldId id="295"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274" r:id="rId34"/>
    <p:sldId id="275" r:id="rId35"/>
    <p:sldId id="270" r:id="rId36"/>
    <p:sldId id="278" r:id="rId37"/>
    <p:sldId id="282" r:id="rId38"/>
    <p:sldId id="283" r:id="rId39"/>
    <p:sldId id="285" r:id="rId40"/>
    <p:sldId id="286" r:id="rId41"/>
    <p:sldId id="284" r:id="rId42"/>
    <p:sldId id="287" r:id="rId43"/>
    <p:sldId id="276" r:id="rId44"/>
    <p:sldId id="277" r:id="rId45"/>
    <p:sldId id="288" r:id="rId46"/>
    <p:sldId id="289" r:id="rId47"/>
    <p:sldId id="290" r:id="rId48"/>
    <p:sldId id="291" r:id="rId49"/>
    <p:sldId id="292" r:id="rId50"/>
    <p:sldId id="298" r:id="rId51"/>
    <p:sldId id="294" r:id="rId52"/>
    <p:sldId id="296" r:id="rId53"/>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AFE"/>
    <a:srgbClr val="A2F6F8"/>
    <a:srgbClr val="79FFFF"/>
    <a:srgbClr val="00FFFF"/>
    <a:srgbClr val="FFFFFF"/>
    <a:srgbClr val="0066FF"/>
    <a:srgbClr val="00FFCC"/>
    <a:srgbClr val="CC0099"/>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43" autoAdjust="0"/>
  </p:normalViewPr>
  <p:slideViewPr>
    <p:cSldViewPr>
      <p:cViewPr>
        <p:scale>
          <a:sx n="84" d="100"/>
          <a:sy n="84" d="100"/>
        </p:scale>
        <p:origin x="-966" y="5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81CE315D-C0A3-45EB-B08F-44CAB0F9C631}" type="datetimeFigureOut">
              <a:rPr lang="en-GB" smtClean="0"/>
              <a:t>16/05/2012</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BC161A58-28B6-4157-8BD5-F11D60ADB02A}" type="slidenum">
              <a:rPr lang="en-GB" smtClean="0"/>
              <a:t>‹#›</a:t>
            </a:fld>
            <a:endParaRPr lang="en-GB"/>
          </a:p>
        </p:txBody>
      </p:sp>
    </p:spTree>
    <p:extLst>
      <p:ext uri="{BB962C8B-B14F-4D97-AF65-F5344CB8AC3E}">
        <p14:creationId xmlns:p14="http://schemas.microsoft.com/office/powerpoint/2010/main" val="3442361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5B9B3244-1545-45BE-840F-8D4CFF43BB19}" type="datetimeFigureOut">
              <a:rPr lang="en-GB" smtClean="0"/>
              <a:t>16/05/2012</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4A08FD32-9F43-4E9C-B7B7-7C3ACFCFEB85}" type="slidenum">
              <a:rPr lang="en-GB" smtClean="0"/>
              <a:t>‹#›</a:t>
            </a:fld>
            <a:endParaRPr lang="en-GB"/>
          </a:p>
        </p:txBody>
      </p:sp>
    </p:spTree>
    <p:extLst>
      <p:ext uri="{BB962C8B-B14F-4D97-AF65-F5344CB8AC3E}">
        <p14:creationId xmlns:p14="http://schemas.microsoft.com/office/powerpoint/2010/main" val="3093166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1</a:t>
            </a:fld>
            <a:endParaRPr lang="en-GB"/>
          </a:p>
        </p:txBody>
      </p:sp>
    </p:spTree>
    <p:extLst>
      <p:ext uri="{BB962C8B-B14F-4D97-AF65-F5344CB8AC3E}">
        <p14:creationId xmlns:p14="http://schemas.microsoft.com/office/powerpoint/2010/main" val="313746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10</a:t>
            </a:fld>
            <a:endParaRPr lang="en-GB"/>
          </a:p>
        </p:txBody>
      </p:sp>
    </p:spTree>
    <p:extLst>
      <p:ext uri="{BB962C8B-B14F-4D97-AF65-F5344CB8AC3E}">
        <p14:creationId xmlns:p14="http://schemas.microsoft.com/office/powerpoint/2010/main" val="4212388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11</a:t>
            </a:fld>
            <a:endParaRPr lang="en-GB"/>
          </a:p>
        </p:txBody>
      </p:sp>
    </p:spTree>
    <p:extLst>
      <p:ext uri="{BB962C8B-B14F-4D97-AF65-F5344CB8AC3E}">
        <p14:creationId xmlns:p14="http://schemas.microsoft.com/office/powerpoint/2010/main" val="348780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12</a:t>
            </a:fld>
            <a:endParaRPr lang="en-GB"/>
          </a:p>
        </p:txBody>
      </p:sp>
    </p:spTree>
    <p:extLst>
      <p:ext uri="{BB962C8B-B14F-4D97-AF65-F5344CB8AC3E}">
        <p14:creationId xmlns:p14="http://schemas.microsoft.com/office/powerpoint/2010/main" val="407125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084263" y="869950"/>
            <a:ext cx="4629150" cy="3473450"/>
          </a:xfrm>
          <a:ln/>
        </p:spPr>
      </p:sp>
      <p:sp>
        <p:nvSpPr>
          <p:cNvPr id="66563" name="Rectangle 3"/>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084263" y="869950"/>
            <a:ext cx="4629150" cy="3473450"/>
          </a:xfrm>
          <a:ln/>
        </p:spPr>
      </p:sp>
      <p:sp>
        <p:nvSpPr>
          <p:cNvPr id="62467" name="Rectangle 3"/>
          <p:cNvSpPr>
            <a:spLocks noGrp="1" noChangeArrowheads="1"/>
          </p:cNvSpPr>
          <p:nvPr>
            <p:ph type="body" idx="1"/>
          </p:nvPr>
        </p:nvSpPr>
        <p:spPr>
          <a:noFill/>
          <a:ln w="9525"/>
        </p:spPr>
        <p:txBody>
          <a:bodyPr/>
          <a:lstStyle/>
          <a:p>
            <a:r>
              <a:rPr lang="en-GB" smtClean="0"/>
              <a:t>Chlorophyll-a mean monthly composite for July 2003 derived from SeaWiFS reflectance and OC4v4.</a:t>
            </a:r>
          </a:p>
          <a:p>
            <a:endParaRPr lang="en-GB" smtClean="0"/>
          </a:p>
          <a:p>
            <a:r>
              <a:rPr lang="en-GB" smtClean="0"/>
              <a:t>Chlorophyll-A monthly composite for July 2003 derived from MERIS reflectance data and the semi-analytical REVAMP IOP algorithm.</a:t>
            </a:r>
          </a:p>
          <a:p>
            <a:endParaRPr lang="en-GB" smtClean="0">
              <a:latin typeface="Arial Unicode MS" pitchFamily="34" charset="-128"/>
            </a:endParaRPr>
          </a:p>
          <a:p>
            <a:r>
              <a:rPr lang="en-GB" smtClean="0">
                <a:latin typeface="Arial Unicode MS" pitchFamily="34" charset="-128"/>
              </a:rPr>
              <a:t>SeaWiFS chlorophyll composite was produced by RSDAS, PML using the automated processing system Panorama with the Bright Pixel atmospheric correction triggered for highly turbid waters. The SeaWiFS chlorophyll algorithm Oc4v4 was validated against more than 1700 in situ chla measurements (O'Reilly et al. 1998) The MERIS composite was produced using MERIS reflectance data and the semi-analytical bio-optical algorithm HYDROPT developed by Pasterkamp et al. (2004) from the free university, Amsterdam. HYDROPT was tested against 15 other algorithms using 126 in situ reflectance spectra &amp; Chla measurements from the North Sea, Celtic Sea and Western English Channel. REVAMP Chla algorithm was tested using 126 validation data points of which 15 were from July 2003. </a:t>
            </a:r>
          </a:p>
          <a:p>
            <a:endParaRPr lang="en-GB" smtClean="0">
              <a:latin typeface="Arial Unicode MS" pitchFamily="34" charset="-128"/>
            </a:endParaRPr>
          </a:p>
          <a:p>
            <a:r>
              <a:rPr lang="en-GB" smtClean="0">
                <a:latin typeface="Arial Unicode MS" pitchFamily="34" charset="-128"/>
              </a:rPr>
              <a:t>References: O'Reilly J E, Maritorena S, Mitchell B G, Siegel D A, Carder K L, Garver S A, Kahru M and McClain C 1998 Ocean color chlorophyll algorithms for SeaWiFS J. Geophys. Res. 103 24937-24953 Pasterkamp R. Inversion of a non-linear radiative transfer model for remote sensing in case 2 waters. Submitted 2004. Applied Optics.</a:t>
            </a:r>
            <a:r>
              <a:rPr lang="en-GB" smtClean="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919163" y="744538"/>
            <a:ext cx="4960937" cy="3722687"/>
          </a:xfrm>
          <a:ln/>
        </p:spPr>
      </p:sp>
      <p:sp>
        <p:nvSpPr>
          <p:cNvPr id="65539" name="Rectangle 3"/>
          <p:cNvSpPr>
            <a:spLocks noGrp="1" noChangeArrowheads="1"/>
          </p:cNvSpPr>
          <p:nvPr>
            <p:ph type="body" idx="1"/>
          </p:nvPr>
        </p:nvSpPr>
        <p:spPr>
          <a:xfrm>
            <a:off x="680063" y="4714595"/>
            <a:ext cx="5437550" cy="4468358"/>
          </a:xfrm>
          <a:noFill/>
          <a:ln w="9525"/>
        </p:spPr>
        <p:txBody>
          <a:bodyPr/>
          <a:lstStyle/>
          <a:p>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16</a:t>
            </a:fld>
            <a:endParaRPr lang="en-GB"/>
          </a:p>
        </p:txBody>
      </p:sp>
    </p:spTree>
    <p:extLst>
      <p:ext uri="{BB962C8B-B14F-4D97-AF65-F5344CB8AC3E}">
        <p14:creationId xmlns:p14="http://schemas.microsoft.com/office/powerpoint/2010/main" val="2184396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dirty="0" smtClean="0">
                <a:latin typeface="Arial" pitchFamily="34" charset="0"/>
                <a:cs typeface="Arial" pitchFamily="34" charset="0"/>
              </a:rPr>
              <a:t>3. Quais são os objectivos a atingir, qual o melhor método analítico a utilizar, </a:t>
            </a:r>
            <a:r>
              <a:rPr lang="pt-PT" sz="1200" dirty="0" err="1" smtClean="0">
                <a:latin typeface="Arial" pitchFamily="34" charset="0"/>
                <a:cs typeface="Arial" pitchFamily="34" charset="0"/>
              </a:rPr>
              <a:t>ex</a:t>
            </a:r>
            <a:r>
              <a:rPr lang="pt-PT" sz="1200" dirty="0" smtClean="0">
                <a:latin typeface="Arial" pitchFamily="34" charset="0"/>
                <a:cs typeface="Arial" pitchFamily="34" charset="0"/>
              </a:rPr>
              <a:t>: métodos de interpolação, operadores aritméticos, classificação, entre outros;</a:t>
            </a:r>
            <a:endParaRPr lang="pt-P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sz="1200" dirty="0" smtClean="0">
                <a:latin typeface="Arial" charset="0"/>
              </a:rPr>
              <a:t>4. Quais as diferentes fontes que podem fornecer dados, qual o custo e fonte disponível ex. cartografia de papel e digitalizar a informação</a:t>
            </a:r>
            <a:endParaRPr lang="pt-P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sz="1200" dirty="0" smtClean="0">
                <a:latin typeface="Arial" charset="0"/>
              </a:rPr>
              <a:t>5. Ao se preparar os dados é necessário verificar a qualidade destes, a sua consolidação, e reformá-los de acordo para que todos possam estar simultaneamente de acordo, </a:t>
            </a:r>
            <a:r>
              <a:rPr lang="pt-PT" sz="1200" dirty="0" err="1" smtClean="0">
                <a:latin typeface="Arial" charset="0"/>
              </a:rPr>
              <a:t>ex</a:t>
            </a:r>
            <a:r>
              <a:rPr lang="pt-PT" sz="1200" dirty="0" smtClean="0">
                <a:latin typeface="Arial" charset="0"/>
              </a:rPr>
              <a:t>: georreferenciação, </a:t>
            </a:r>
            <a:r>
              <a:rPr lang="pt-PT" sz="1200" dirty="0" err="1" smtClean="0">
                <a:latin typeface="Arial" charset="0"/>
              </a:rPr>
              <a:t>re-projectar</a:t>
            </a:r>
            <a:r>
              <a:rPr lang="pt-PT" sz="1200" dirty="0" smtClean="0">
                <a:latin typeface="Arial" charset="0"/>
              </a:rPr>
              <a:t> e construção de uma base de dados geográfica;</a:t>
            </a:r>
            <a:endParaRPr lang="pt-PT"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6. A</a:t>
            </a:r>
            <a:r>
              <a:rPr lang="pt-PT" sz="1200" dirty="0" err="1" smtClean="0">
                <a:latin typeface="Arial" charset="0"/>
              </a:rPr>
              <a:t>nalisar</a:t>
            </a:r>
            <a:r>
              <a:rPr lang="pt-PT" sz="1200" dirty="0" smtClean="0">
                <a:latin typeface="Arial" charset="0"/>
              </a:rPr>
              <a:t> os dados estatísticos, a média, o desvio padrão, mediana, os intervalos de confiança, as classes, verificar os mapas resultantes, se estes fazem sentido e comparando com dados como as cartas militares, </a:t>
            </a:r>
            <a:r>
              <a:rPr lang="pt-PT" sz="1200" dirty="0" err="1" smtClean="0">
                <a:latin typeface="Arial" charset="0"/>
              </a:rPr>
              <a:t>ortofotomapas</a:t>
            </a:r>
            <a:r>
              <a:rPr lang="pt-PT" sz="1200" dirty="0" smtClean="0">
                <a:latin typeface="Arial" charset="0"/>
              </a:rPr>
              <a:t>, e imagens de satélite;</a:t>
            </a:r>
          </a:p>
          <a:p>
            <a:pPr marL="0" marR="0" indent="0" algn="l" defTabSz="914400" rtl="0" eaLnBrk="1" fontAlgn="auto" latinLnBrk="0" hangingPunct="1">
              <a:lnSpc>
                <a:spcPct val="100000"/>
              </a:lnSpc>
              <a:spcBef>
                <a:spcPts val="0"/>
              </a:spcBef>
              <a:spcAft>
                <a:spcPts val="0"/>
              </a:spcAft>
              <a:buClrTx/>
              <a:buSzTx/>
              <a:buFontTx/>
              <a:buNone/>
              <a:tabLst/>
              <a:defRPr/>
            </a:pPr>
            <a:r>
              <a:rPr lang="pt-PT" sz="1200" dirty="0" smtClean="0">
                <a:latin typeface="Arial" charset="0"/>
              </a:rPr>
              <a:t>7.</a:t>
            </a:r>
            <a:r>
              <a:rPr lang="pt-PT" sz="1200" baseline="0" dirty="0" smtClean="0">
                <a:latin typeface="Arial" charset="0"/>
              </a:rPr>
              <a:t> N</a:t>
            </a:r>
            <a:r>
              <a:rPr lang="pt-PT" sz="1200" dirty="0" smtClean="0">
                <a:latin typeface="Arial" charset="0"/>
              </a:rPr>
              <a:t>o fim os dados devem ser analisados em conjunto por toda a equipa, nomeadamente os especialistas de SIG, os utilizadores finais, entre outros)</a:t>
            </a:r>
            <a:r>
              <a:rPr lang="pt-PT"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dirty="0" smtClean="0">
              <a:latin typeface="Arial" charset="0"/>
            </a:endParaRPr>
          </a:p>
          <a:p>
            <a:endParaRPr lang="en-GB" dirty="0"/>
          </a:p>
        </p:txBody>
      </p:sp>
      <p:sp>
        <p:nvSpPr>
          <p:cNvPr id="4" name="Slide Number Placeholder 3"/>
          <p:cNvSpPr>
            <a:spLocks noGrp="1"/>
          </p:cNvSpPr>
          <p:nvPr>
            <p:ph type="sldNum" sz="quarter" idx="10"/>
          </p:nvPr>
        </p:nvSpPr>
        <p:spPr/>
        <p:txBody>
          <a:bodyPr/>
          <a:lstStyle/>
          <a:p>
            <a:fld id="{4A08FD32-9F43-4E9C-B7B7-7C3ACFCFEB85}" type="slidenum">
              <a:rPr lang="en-GB" smtClean="0"/>
              <a:pPr/>
              <a:t>18</a:t>
            </a:fld>
            <a:endParaRPr lang="en-GB"/>
          </a:p>
        </p:txBody>
      </p:sp>
    </p:spTree>
    <p:extLst>
      <p:ext uri="{BB962C8B-B14F-4D97-AF65-F5344CB8AC3E}">
        <p14:creationId xmlns:p14="http://schemas.microsoft.com/office/powerpoint/2010/main" val="239034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Cartografia</a:t>
            </a:r>
            <a:r>
              <a:rPr lang="en-GB" dirty="0" smtClean="0"/>
              <a:t> digital </a:t>
            </a:r>
            <a:r>
              <a:rPr lang="en-GB" dirty="0" err="1" smtClean="0"/>
              <a:t>adapatada</a:t>
            </a:r>
            <a:r>
              <a:rPr lang="en-GB" baseline="0" dirty="0" smtClean="0"/>
              <a:t> das </a:t>
            </a:r>
            <a:r>
              <a:rPr lang="en-GB" baseline="0" dirty="0" err="1" smtClean="0"/>
              <a:t>cartas</a:t>
            </a:r>
            <a:r>
              <a:rPr lang="en-GB" baseline="0" dirty="0" smtClean="0"/>
              <a:t> </a:t>
            </a:r>
            <a:r>
              <a:rPr lang="en-GB" baseline="0" dirty="0" err="1" smtClean="0"/>
              <a:t>militares</a:t>
            </a:r>
            <a:r>
              <a:rPr lang="en-GB" baseline="0" dirty="0" smtClean="0"/>
              <a:t> M888 </a:t>
            </a:r>
            <a:endParaRPr lang="en-GB" dirty="0"/>
          </a:p>
        </p:txBody>
      </p:sp>
      <p:sp>
        <p:nvSpPr>
          <p:cNvPr id="4" name="Slide Number Placeholder 3"/>
          <p:cNvSpPr>
            <a:spLocks noGrp="1"/>
          </p:cNvSpPr>
          <p:nvPr>
            <p:ph type="sldNum" sz="quarter" idx="10"/>
          </p:nvPr>
        </p:nvSpPr>
        <p:spPr/>
        <p:txBody>
          <a:bodyPr/>
          <a:lstStyle/>
          <a:p>
            <a:fld id="{4A08FD32-9F43-4E9C-B7B7-7C3ACFCFEB85}" type="slidenum">
              <a:rPr lang="en-GB" smtClean="0"/>
              <a:pPr/>
              <a:t>19</a:t>
            </a:fld>
            <a:endParaRPr lang="en-GB"/>
          </a:p>
        </p:txBody>
      </p:sp>
    </p:spTree>
    <p:extLst>
      <p:ext uri="{BB962C8B-B14F-4D97-AF65-F5344CB8AC3E}">
        <p14:creationId xmlns:p14="http://schemas.microsoft.com/office/powerpoint/2010/main" val="2542146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1º </a:t>
            </a:r>
            <a:r>
              <a:rPr lang="pt-PT" baseline="0" noProof="0" dirty="0" smtClean="0"/>
              <a:t>passo: Digitalização da informação (mapas)</a:t>
            </a:r>
          </a:p>
          <a:p>
            <a:r>
              <a:rPr lang="pt-PT" baseline="0" noProof="0" dirty="0" smtClean="0"/>
              <a:t>2º passo: </a:t>
            </a:r>
            <a:r>
              <a:rPr lang="pt-PT" baseline="0" noProof="0" dirty="0" err="1" smtClean="0"/>
              <a:t>Georeferenciar</a:t>
            </a:r>
            <a:r>
              <a:rPr lang="pt-PT" baseline="0" noProof="0" dirty="0" smtClean="0"/>
              <a:t> os mapas</a:t>
            </a:r>
          </a:p>
          <a:p>
            <a:r>
              <a:rPr lang="pt-PT" baseline="0" noProof="0" dirty="0" smtClean="0"/>
              <a:t>3º passo: Traçar as </a:t>
            </a:r>
            <a:r>
              <a:rPr lang="pt-PT" baseline="0" noProof="0" dirty="0" err="1" smtClean="0"/>
              <a:t>shapefiles</a:t>
            </a:r>
            <a:r>
              <a:rPr lang="pt-PT" baseline="0" noProof="0" dirty="0" smtClean="0"/>
              <a:t> (desenhar por cima)</a:t>
            </a:r>
          </a:p>
          <a:p>
            <a:r>
              <a:rPr lang="pt-PT" baseline="0" noProof="0" dirty="0" smtClean="0"/>
              <a:t>4º passo: Obtém-se um mapa de usos das zonas (caso não exista a informação digitalizada)</a:t>
            </a:r>
            <a:endParaRPr lang="pt-PT" noProof="0" dirty="0"/>
          </a:p>
        </p:txBody>
      </p:sp>
      <p:sp>
        <p:nvSpPr>
          <p:cNvPr id="4" name="Slide Number Placeholder 3"/>
          <p:cNvSpPr>
            <a:spLocks noGrp="1"/>
          </p:cNvSpPr>
          <p:nvPr>
            <p:ph type="sldNum" sz="quarter" idx="10"/>
          </p:nvPr>
        </p:nvSpPr>
        <p:spPr/>
        <p:txBody>
          <a:bodyPr/>
          <a:lstStyle/>
          <a:p>
            <a:fld id="{4A08FD32-9F43-4E9C-B7B7-7C3ACFCFEB85}" type="slidenum">
              <a:rPr lang="en-GB" smtClean="0"/>
              <a:pPr/>
              <a:t>20</a:t>
            </a:fld>
            <a:endParaRPr lang="en-GB"/>
          </a:p>
        </p:txBody>
      </p:sp>
    </p:spTree>
    <p:extLst>
      <p:ext uri="{BB962C8B-B14F-4D97-AF65-F5344CB8AC3E}">
        <p14:creationId xmlns:p14="http://schemas.microsoft.com/office/powerpoint/2010/main" val="164557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2</a:t>
            </a:fld>
            <a:endParaRPr lang="en-GB"/>
          </a:p>
        </p:txBody>
      </p:sp>
    </p:spTree>
    <p:extLst>
      <p:ext uri="{BB962C8B-B14F-4D97-AF65-F5344CB8AC3E}">
        <p14:creationId xmlns:p14="http://schemas.microsoft.com/office/powerpoint/2010/main" val="3589194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dirty="0" smtClean="0"/>
              <a:t>Estes dados</a:t>
            </a:r>
            <a:r>
              <a:rPr lang="pt-PT" baseline="0" dirty="0" smtClean="0"/>
              <a:t> podem apresentar-se em vários formatos: vectorial e </a:t>
            </a:r>
            <a:r>
              <a:rPr lang="pt-PT" baseline="0" dirty="0" err="1" smtClean="0"/>
              <a:t>raster</a:t>
            </a:r>
            <a:r>
              <a:rPr lang="pt-PT" baseline="0" dirty="0" smtClean="0"/>
              <a:t>. Com estes podemos fazer diferentes operações matemáticas como multiplica-los, soma-los, determinar áreas de influência, subtrair, entre outros.</a:t>
            </a:r>
            <a:endParaRPr lang="pt-PT" dirty="0" smtClean="0"/>
          </a:p>
          <a:p>
            <a:endParaRPr lang="en-GB" dirty="0"/>
          </a:p>
        </p:txBody>
      </p:sp>
      <p:sp>
        <p:nvSpPr>
          <p:cNvPr id="4" name="Slide Number Placeholder 3"/>
          <p:cNvSpPr>
            <a:spLocks noGrp="1"/>
          </p:cNvSpPr>
          <p:nvPr>
            <p:ph type="sldNum" sz="quarter" idx="10"/>
          </p:nvPr>
        </p:nvSpPr>
        <p:spPr/>
        <p:txBody>
          <a:bodyPr/>
          <a:lstStyle/>
          <a:p>
            <a:fld id="{4A08FD32-9F43-4E9C-B7B7-7C3ACFCFEB85}" type="slidenum">
              <a:rPr lang="en-GB" smtClean="0"/>
              <a:pPr/>
              <a:t>22</a:t>
            </a:fld>
            <a:endParaRPr lang="en-GB"/>
          </a:p>
        </p:txBody>
      </p:sp>
    </p:spTree>
    <p:extLst>
      <p:ext uri="{BB962C8B-B14F-4D97-AF65-F5344CB8AC3E}">
        <p14:creationId xmlns:p14="http://schemas.microsoft.com/office/powerpoint/2010/main" val="2274520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dirty="0" smtClean="0">
                <a:latin typeface="Arial" pitchFamily="34" charset="0"/>
                <a:cs typeface="Arial" pitchFamily="34" charset="0"/>
              </a:rPr>
              <a:t>Métodos aplicados para restringir os dados e os melhores</a:t>
            </a:r>
            <a:r>
              <a:rPr lang="pt-PT" sz="1200" baseline="0" dirty="0" smtClean="0">
                <a:latin typeface="Arial" pitchFamily="34" charset="0"/>
                <a:cs typeface="Arial" pitchFamily="34" charset="0"/>
              </a:rPr>
              <a:t> locais</a:t>
            </a:r>
            <a:endParaRPr lang="pt-PT" sz="1200" dirty="0" smtClean="0">
              <a:latin typeface="Arial" pitchFamily="34" charset="0"/>
              <a:cs typeface="Arial" pitchFamily="34" charset="0"/>
            </a:endParaRPr>
          </a:p>
          <a:p>
            <a:r>
              <a:rPr lang="pt-PT" sz="1200" dirty="0" smtClean="0">
                <a:latin typeface="Arial" pitchFamily="34" charset="0"/>
                <a:cs typeface="Arial" pitchFamily="34" charset="0"/>
              </a:rPr>
              <a:t>- </a:t>
            </a:r>
            <a:r>
              <a:rPr lang="pt-PT" sz="1200" b="1" dirty="0" smtClean="0">
                <a:latin typeface="Arial" pitchFamily="34" charset="0"/>
                <a:cs typeface="Arial" pitchFamily="34" charset="0"/>
              </a:rPr>
              <a:t>FAO</a:t>
            </a:r>
            <a:r>
              <a:rPr lang="pt-PT" sz="1200" dirty="0" smtClean="0">
                <a:latin typeface="Arial" pitchFamily="34" charset="0"/>
                <a:cs typeface="Arial" pitchFamily="34" charset="0"/>
              </a:rPr>
              <a:t> propõem para a avaliação um método que estabelece uma escala de três atributos (ex. tendo</a:t>
            </a:r>
            <a:r>
              <a:rPr lang="pt-PT" sz="1200" baseline="0" dirty="0" smtClean="0">
                <a:latin typeface="Arial" pitchFamily="34" charset="0"/>
                <a:cs typeface="Arial" pitchFamily="34" charset="0"/>
              </a:rPr>
              <a:t> por base os solos)</a:t>
            </a:r>
            <a:endParaRPr lang="en-GB" dirty="0"/>
          </a:p>
        </p:txBody>
      </p:sp>
      <p:sp>
        <p:nvSpPr>
          <p:cNvPr id="4" name="Slide Number Placeholder 3"/>
          <p:cNvSpPr>
            <a:spLocks noGrp="1"/>
          </p:cNvSpPr>
          <p:nvPr>
            <p:ph type="sldNum" sz="quarter" idx="10"/>
          </p:nvPr>
        </p:nvSpPr>
        <p:spPr/>
        <p:txBody>
          <a:bodyPr/>
          <a:lstStyle/>
          <a:p>
            <a:fld id="{4A08FD32-9F43-4E9C-B7B7-7C3ACFCFEB85}" type="slidenum">
              <a:rPr lang="en-GB" smtClean="0"/>
              <a:pPr/>
              <a:t>23</a:t>
            </a:fld>
            <a:endParaRPr lang="en-GB"/>
          </a:p>
        </p:txBody>
      </p:sp>
    </p:spTree>
    <p:extLst>
      <p:ext uri="{BB962C8B-B14F-4D97-AF65-F5344CB8AC3E}">
        <p14:creationId xmlns:p14="http://schemas.microsoft.com/office/powerpoint/2010/main" val="740594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Exemplo</a:t>
            </a:r>
            <a:r>
              <a:rPr lang="en-GB" dirty="0" smtClean="0"/>
              <a:t> de um </a:t>
            </a:r>
            <a:r>
              <a:rPr lang="en-GB" dirty="0" err="1" smtClean="0"/>
              <a:t>caso</a:t>
            </a:r>
            <a:r>
              <a:rPr lang="en-GB" dirty="0" smtClean="0"/>
              <a:t> de </a:t>
            </a:r>
            <a:r>
              <a:rPr lang="en-GB" dirty="0" err="1" smtClean="0"/>
              <a:t>estudo</a:t>
            </a:r>
            <a:r>
              <a:rPr lang="en-GB" dirty="0" smtClean="0"/>
              <a:t>:</a:t>
            </a:r>
            <a:r>
              <a:rPr lang="en-GB" baseline="0" dirty="0" smtClean="0"/>
              <a:t> re-</a:t>
            </a:r>
            <a:r>
              <a:rPr lang="en-GB" baseline="0" dirty="0" err="1" smtClean="0"/>
              <a:t>introdução</a:t>
            </a:r>
            <a:r>
              <a:rPr lang="en-GB" baseline="0" dirty="0" smtClean="0"/>
              <a:t> de </a:t>
            </a:r>
            <a:r>
              <a:rPr lang="en-GB" baseline="0" dirty="0" err="1" smtClean="0"/>
              <a:t>ostras</a:t>
            </a:r>
            <a:r>
              <a:rPr lang="en-GB" baseline="0" dirty="0" smtClean="0"/>
              <a:t> no </a:t>
            </a:r>
            <a:r>
              <a:rPr lang="en-GB" baseline="0" dirty="0" err="1" smtClean="0"/>
              <a:t>estuário</a:t>
            </a:r>
            <a:r>
              <a:rPr lang="en-GB" baseline="0" dirty="0" smtClean="0"/>
              <a:t> do </a:t>
            </a:r>
            <a:r>
              <a:rPr lang="en-GB" baseline="0" dirty="0" err="1" smtClean="0"/>
              <a:t>Tejo</a:t>
            </a:r>
            <a:r>
              <a:rPr lang="en-GB" baseline="0" dirty="0" smtClean="0"/>
              <a:t>, </a:t>
            </a:r>
            <a:r>
              <a:rPr lang="en-GB" baseline="0" dirty="0" err="1" smtClean="0"/>
              <a:t>os</a:t>
            </a:r>
            <a:r>
              <a:rPr lang="en-GB" baseline="0" dirty="0" smtClean="0"/>
              <a:t> </a:t>
            </a:r>
            <a:r>
              <a:rPr lang="en-GB" baseline="0" dirty="0" err="1" smtClean="0"/>
              <a:t>melhores</a:t>
            </a:r>
            <a:r>
              <a:rPr lang="en-GB" baseline="0" dirty="0" smtClean="0"/>
              <a:t> </a:t>
            </a:r>
            <a:r>
              <a:rPr lang="en-GB" baseline="0" dirty="0" err="1" smtClean="0"/>
              <a:t>locais</a:t>
            </a:r>
            <a:endParaRPr lang="en-GB" dirty="0"/>
          </a:p>
        </p:txBody>
      </p:sp>
      <p:sp>
        <p:nvSpPr>
          <p:cNvPr id="4" name="Slide Number Placeholder 3"/>
          <p:cNvSpPr>
            <a:spLocks noGrp="1"/>
          </p:cNvSpPr>
          <p:nvPr>
            <p:ph type="sldNum" sz="quarter" idx="10"/>
          </p:nvPr>
        </p:nvSpPr>
        <p:spPr/>
        <p:txBody>
          <a:bodyPr/>
          <a:lstStyle/>
          <a:p>
            <a:fld id="{4A08FD32-9F43-4E9C-B7B7-7C3ACFCFEB85}" type="slidenum">
              <a:rPr lang="en-GB" smtClean="0"/>
              <a:pPr/>
              <a:t>24</a:t>
            </a:fld>
            <a:endParaRPr lang="en-GB"/>
          </a:p>
        </p:txBody>
      </p:sp>
    </p:spTree>
    <p:extLst>
      <p:ext uri="{BB962C8B-B14F-4D97-AF65-F5344CB8AC3E}">
        <p14:creationId xmlns:p14="http://schemas.microsoft.com/office/powerpoint/2010/main" val="2540909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b="0" dirty="0" smtClean="0">
                <a:latin typeface="Arial" charset="0"/>
              </a:rPr>
              <a:t>Batimetria do estuário do Tejo onde estão representadas as estações e os leitos de ostras</a:t>
            </a:r>
          </a:p>
          <a:p>
            <a:endParaRPr lang="en-GB" b="0" dirty="0"/>
          </a:p>
        </p:txBody>
      </p:sp>
      <p:sp>
        <p:nvSpPr>
          <p:cNvPr id="4" name="Slide Number Placeholder 3"/>
          <p:cNvSpPr>
            <a:spLocks noGrp="1"/>
          </p:cNvSpPr>
          <p:nvPr>
            <p:ph type="sldNum" sz="quarter" idx="10"/>
          </p:nvPr>
        </p:nvSpPr>
        <p:spPr/>
        <p:txBody>
          <a:bodyPr/>
          <a:lstStyle/>
          <a:p>
            <a:fld id="{4A08FD32-9F43-4E9C-B7B7-7C3ACFCFEB85}" type="slidenum">
              <a:rPr lang="en-GB" smtClean="0"/>
              <a:pPr/>
              <a:t>25</a:t>
            </a:fld>
            <a:endParaRPr lang="en-GB"/>
          </a:p>
        </p:txBody>
      </p:sp>
    </p:spTree>
    <p:extLst>
      <p:ext uri="{BB962C8B-B14F-4D97-AF65-F5344CB8AC3E}">
        <p14:creationId xmlns:p14="http://schemas.microsoft.com/office/powerpoint/2010/main" val="2348790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Reclassificação</a:t>
            </a:r>
            <a:r>
              <a:rPr lang="en-GB" baseline="0" dirty="0" smtClean="0"/>
              <a:t> </a:t>
            </a:r>
            <a:r>
              <a:rPr lang="en-GB" baseline="0" dirty="0" err="1" smtClean="0"/>
              <a:t>boleana</a:t>
            </a:r>
            <a:endParaRPr lang="en-GB" dirty="0"/>
          </a:p>
        </p:txBody>
      </p:sp>
      <p:sp>
        <p:nvSpPr>
          <p:cNvPr id="4" name="Slide Number Placeholder 3"/>
          <p:cNvSpPr>
            <a:spLocks noGrp="1"/>
          </p:cNvSpPr>
          <p:nvPr>
            <p:ph type="sldNum" sz="quarter" idx="10"/>
          </p:nvPr>
        </p:nvSpPr>
        <p:spPr/>
        <p:txBody>
          <a:bodyPr/>
          <a:lstStyle/>
          <a:p>
            <a:fld id="{4A08FD32-9F43-4E9C-B7B7-7C3ACFCFEB85}" type="slidenum">
              <a:rPr lang="en-GB" smtClean="0"/>
              <a:pPr/>
              <a:t>26</a:t>
            </a:fld>
            <a:endParaRPr lang="en-GB"/>
          </a:p>
        </p:txBody>
      </p:sp>
    </p:spTree>
    <p:extLst>
      <p:ext uri="{BB962C8B-B14F-4D97-AF65-F5344CB8AC3E}">
        <p14:creationId xmlns:p14="http://schemas.microsoft.com/office/powerpoint/2010/main" val="793961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Faltam</a:t>
            </a:r>
            <a:r>
              <a:rPr lang="en-GB" dirty="0" smtClean="0"/>
              <a:t> </a:t>
            </a:r>
            <a:r>
              <a:rPr lang="en-GB" dirty="0" err="1" smtClean="0"/>
              <a:t>os</a:t>
            </a:r>
            <a:r>
              <a:rPr lang="en-GB" dirty="0" smtClean="0"/>
              <a:t> </a:t>
            </a:r>
            <a:r>
              <a:rPr lang="en-GB" dirty="0" err="1" smtClean="0"/>
              <a:t>restantes</a:t>
            </a:r>
            <a:r>
              <a:rPr lang="en-GB" dirty="0" smtClean="0"/>
              <a:t> </a:t>
            </a:r>
            <a:r>
              <a:rPr lang="en-GB" dirty="0" err="1" smtClean="0"/>
              <a:t>critérios</a:t>
            </a:r>
            <a:r>
              <a:rPr lang="en-GB" dirty="0" smtClean="0"/>
              <a:t> </a:t>
            </a:r>
            <a:r>
              <a:rPr lang="en-GB" dirty="0" err="1" smtClean="0"/>
              <a:t>que</a:t>
            </a:r>
            <a:r>
              <a:rPr lang="en-GB" dirty="0" smtClean="0"/>
              <a:t> </a:t>
            </a:r>
            <a:r>
              <a:rPr lang="en-GB" dirty="0" err="1" smtClean="0"/>
              <a:t>foram</a:t>
            </a:r>
            <a:r>
              <a:rPr lang="en-GB" dirty="0" smtClean="0"/>
              <a:t> </a:t>
            </a:r>
            <a:r>
              <a:rPr lang="en-GB" dirty="0" err="1" smtClean="0"/>
              <a:t>avaliados</a:t>
            </a:r>
            <a:r>
              <a:rPr lang="en-GB" dirty="0" smtClean="0"/>
              <a:t> </a:t>
            </a:r>
            <a:r>
              <a:rPr lang="en-GB" dirty="0" err="1" smtClean="0"/>
              <a:t>para</a:t>
            </a:r>
            <a:r>
              <a:rPr lang="en-GB" dirty="0" smtClean="0"/>
              <a:t> se </a:t>
            </a:r>
            <a:r>
              <a:rPr lang="en-GB" dirty="0" err="1" smtClean="0"/>
              <a:t>obter</a:t>
            </a:r>
            <a:r>
              <a:rPr lang="en-GB" baseline="0" dirty="0" smtClean="0"/>
              <a:t> o </a:t>
            </a:r>
            <a:r>
              <a:rPr lang="en-GB" baseline="0" dirty="0" err="1" smtClean="0"/>
              <a:t>mapa</a:t>
            </a:r>
            <a:r>
              <a:rPr lang="en-GB" baseline="0" dirty="0" smtClean="0"/>
              <a:t> </a:t>
            </a:r>
            <a:r>
              <a:rPr lang="en-GB" baseline="0" dirty="0" err="1" smtClean="0"/>
              <a:t>fnal</a:t>
            </a:r>
            <a:r>
              <a:rPr lang="en-GB" baseline="0" dirty="0" smtClean="0"/>
              <a:t> </a:t>
            </a:r>
            <a:r>
              <a:rPr lang="en-GB" baseline="0" dirty="0" err="1" smtClean="0"/>
              <a:t>deste</a:t>
            </a:r>
            <a:r>
              <a:rPr lang="en-GB" baseline="0" dirty="0" smtClean="0"/>
              <a:t> </a:t>
            </a:r>
            <a:r>
              <a:rPr lang="en-GB" baseline="0" dirty="0" err="1" smtClean="0"/>
              <a:t>tema</a:t>
            </a:r>
            <a:r>
              <a:rPr lang="en-GB" dirty="0" smtClean="0"/>
              <a:t>:</a:t>
            </a:r>
            <a:r>
              <a:rPr lang="en-GB" baseline="0" dirty="0" smtClean="0"/>
              <a:t> OD ([OD]&lt;5 mgL-1), SST ([SST]&lt;100 mgL-1), MOP ([MOP]&gt;1 [MOP]&lt;55 mgL-1)</a:t>
            </a:r>
            <a:endParaRPr lang="en-GB" dirty="0"/>
          </a:p>
        </p:txBody>
      </p:sp>
      <p:sp>
        <p:nvSpPr>
          <p:cNvPr id="4" name="Slide Number Placeholder 3"/>
          <p:cNvSpPr>
            <a:spLocks noGrp="1"/>
          </p:cNvSpPr>
          <p:nvPr>
            <p:ph type="sldNum" sz="quarter" idx="10"/>
          </p:nvPr>
        </p:nvSpPr>
        <p:spPr/>
        <p:txBody>
          <a:bodyPr/>
          <a:lstStyle/>
          <a:p>
            <a:fld id="{4A08FD32-9F43-4E9C-B7B7-7C3ACFCFEB85}" type="slidenum">
              <a:rPr lang="en-GB" smtClean="0"/>
              <a:pPr/>
              <a:t>27</a:t>
            </a:fld>
            <a:endParaRPr lang="en-GB"/>
          </a:p>
        </p:txBody>
      </p:sp>
    </p:spTree>
    <p:extLst>
      <p:ext uri="{BB962C8B-B14F-4D97-AF65-F5344CB8AC3E}">
        <p14:creationId xmlns:p14="http://schemas.microsoft.com/office/powerpoint/2010/main" val="171300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noProof="0" dirty="0" smtClean="0"/>
              <a:t>Buffer de 2000m para</a:t>
            </a:r>
            <a:r>
              <a:rPr lang="pt-PT" baseline="0" noProof="0" dirty="0" smtClean="0"/>
              <a:t> além da linha estuarina para os usos terrestres (classificações como a distância às estradas foram feitas de acordo com as zonas com em que os melhores acessos ficavam a uma distância inferior a 500 m – pondera-se os consumos para a distribuição do produto no mercado) </a:t>
            </a:r>
            <a:endParaRPr lang="pt-PT" noProof="0" dirty="0"/>
          </a:p>
        </p:txBody>
      </p:sp>
      <p:sp>
        <p:nvSpPr>
          <p:cNvPr id="4" name="Slide Number Placeholder 3"/>
          <p:cNvSpPr>
            <a:spLocks noGrp="1"/>
          </p:cNvSpPr>
          <p:nvPr>
            <p:ph type="sldNum" sz="quarter" idx="10"/>
          </p:nvPr>
        </p:nvSpPr>
        <p:spPr/>
        <p:txBody>
          <a:bodyPr/>
          <a:lstStyle/>
          <a:p>
            <a:fld id="{4A08FD32-9F43-4E9C-B7B7-7C3ACFCFEB85}" type="slidenum">
              <a:rPr lang="en-GB" smtClean="0"/>
              <a:pPr/>
              <a:t>29</a:t>
            </a:fld>
            <a:endParaRPr lang="en-GB"/>
          </a:p>
        </p:txBody>
      </p:sp>
    </p:spTree>
    <p:extLst>
      <p:ext uri="{BB962C8B-B14F-4D97-AF65-F5344CB8AC3E}">
        <p14:creationId xmlns:p14="http://schemas.microsoft.com/office/powerpoint/2010/main" val="526276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Zona</a:t>
            </a:r>
            <a:r>
              <a:rPr lang="en-GB" dirty="0" smtClean="0"/>
              <a:t> 1 – </a:t>
            </a:r>
            <a:r>
              <a:rPr lang="en-GB" dirty="0" err="1" smtClean="0"/>
              <a:t>perto</a:t>
            </a:r>
            <a:r>
              <a:rPr lang="en-GB" dirty="0" smtClean="0"/>
              <a:t> dos</a:t>
            </a:r>
            <a:r>
              <a:rPr lang="en-GB" baseline="0" dirty="0" smtClean="0"/>
              <a:t> </a:t>
            </a:r>
            <a:r>
              <a:rPr lang="en-GB" baseline="0" dirty="0" err="1" smtClean="0"/>
              <a:t>mouchões</a:t>
            </a:r>
            <a:r>
              <a:rPr lang="en-GB" baseline="0" dirty="0" smtClean="0"/>
              <a:t> - </a:t>
            </a:r>
            <a:r>
              <a:rPr lang="pt-PT" sz="1200" kern="1200" dirty="0" smtClean="0">
                <a:solidFill>
                  <a:schemeClr val="tx1"/>
                </a:solidFill>
                <a:effectLst/>
                <a:latin typeface="+mn-lt"/>
                <a:ea typeface="+mn-ea"/>
                <a:cs typeface="+mn-cs"/>
              </a:rPr>
              <a:t>Mouchão do Lombo do Tejo passando pela ponta do </a:t>
            </a:r>
            <a:r>
              <a:rPr lang="pt-PT" sz="1200" kern="1200" dirty="0" err="1" smtClean="0">
                <a:solidFill>
                  <a:schemeClr val="tx1"/>
                </a:solidFill>
                <a:effectLst/>
                <a:latin typeface="+mn-lt"/>
                <a:ea typeface="+mn-ea"/>
                <a:cs typeface="+mn-cs"/>
              </a:rPr>
              <a:t>Destroi</a:t>
            </a:r>
            <a:r>
              <a:rPr lang="pt-PT" sz="1200" kern="1200" dirty="0" smtClean="0">
                <a:solidFill>
                  <a:schemeClr val="tx1"/>
                </a:solidFill>
                <a:effectLst/>
                <a:latin typeface="+mn-lt"/>
                <a:ea typeface="+mn-ea"/>
                <a:cs typeface="+mn-cs"/>
              </a:rPr>
              <a:t> até ao alinhamento Lisboa Montijo </a:t>
            </a:r>
            <a:endParaRPr lang="en-GB" baseline="0" dirty="0" smtClean="0"/>
          </a:p>
          <a:p>
            <a:r>
              <a:rPr lang="en-GB" baseline="0" dirty="0" err="1" smtClean="0"/>
              <a:t>Zona</a:t>
            </a:r>
            <a:r>
              <a:rPr lang="en-GB" baseline="0" dirty="0" smtClean="0"/>
              <a:t> 2 – </a:t>
            </a:r>
            <a:r>
              <a:rPr lang="en-GB" baseline="0" dirty="0" err="1" smtClean="0"/>
              <a:t>perto</a:t>
            </a:r>
            <a:r>
              <a:rPr lang="en-GB" baseline="0" dirty="0" smtClean="0"/>
              <a:t> do </a:t>
            </a:r>
            <a:r>
              <a:rPr lang="en-GB" baseline="0" dirty="0" err="1" smtClean="0"/>
              <a:t>Montijo</a:t>
            </a:r>
            <a:endParaRPr lang="en-GB" baseline="0" dirty="0" smtClean="0"/>
          </a:p>
          <a:p>
            <a:r>
              <a:rPr lang="en-GB" baseline="0" dirty="0" err="1" smtClean="0"/>
              <a:t>Zonas</a:t>
            </a:r>
            <a:r>
              <a:rPr lang="en-GB" baseline="0" dirty="0" smtClean="0"/>
              <a:t> </a:t>
            </a:r>
            <a:r>
              <a:rPr lang="en-GB" baseline="0" dirty="0" err="1" smtClean="0"/>
              <a:t>mais</a:t>
            </a:r>
            <a:r>
              <a:rPr lang="en-GB" baseline="0" dirty="0" smtClean="0"/>
              <a:t> </a:t>
            </a:r>
            <a:r>
              <a:rPr lang="en-GB" baseline="0" dirty="0" err="1" smtClean="0"/>
              <a:t>pequenas</a:t>
            </a:r>
            <a:r>
              <a:rPr lang="en-GB" baseline="0" dirty="0" smtClean="0"/>
              <a:t> </a:t>
            </a:r>
            <a:r>
              <a:rPr lang="en-GB" baseline="0" dirty="0" err="1" smtClean="0"/>
              <a:t>perto</a:t>
            </a:r>
            <a:r>
              <a:rPr lang="en-GB" baseline="0" dirty="0" smtClean="0"/>
              <a:t> de </a:t>
            </a:r>
            <a:r>
              <a:rPr lang="en-GB" baseline="0" dirty="0" err="1" smtClean="0"/>
              <a:t>Alcochete</a:t>
            </a:r>
            <a:r>
              <a:rPr lang="en-GB" baseline="0" dirty="0" smtClean="0"/>
              <a:t> e </a:t>
            </a:r>
            <a:r>
              <a:rPr lang="en-GB" baseline="0" dirty="0" err="1" smtClean="0"/>
              <a:t>em</a:t>
            </a:r>
            <a:r>
              <a:rPr lang="en-GB" baseline="0" dirty="0" smtClean="0"/>
              <a:t> </a:t>
            </a:r>
            <a:r>
              <a:rPr lang="en-GB" baseline="0" dirty="0" err="1" smtClean="0"/>
              <a:t>frente</a:t>
            </a:r>
            <a:r>
              <a:rPr lang="en-GB" baseline="0" dirty="0" smtClean="0"/>
              <a:t> </a:t>
            </a:r>
            <a:r>
              <a:rPr lang="en-GB" baseline="0" dirty="0" err="1" smtClean="0"/>
              <a:t>ao</a:t>
            </a:r>
            <a:r>
              <a:rPr lang="en-GB" baseline="0" dirty="0" smtClean="0"/>
              <a:t> </a:t>
            </a:r>
            <a:r>
              <a:rPr lang="en-GB" baseline="0" dirty="0" err="1" smtClean="0"/>
              <a:t>Seixal</a:t>
            </a:r>
            <a:endParaRPr lang="en-GB" baseline="0" dirty="0" smtClean="0"/>
          </a:p>
          <a:p>
            <a:r>
              <a:rPr lang="en-GB" baseline="0" dirty="0" smtClean="0"/>
              <a:t>A </a:t>
            </a:r>
            <a:r>
              <a:rPr lang="en-GB" baseline="0" dirty="0" err="1" smtClean="0"/>
              <a:t>área</a:t>
            </a:r>
            <a:r>
              <a:rPr lang="en-GB" baseline="0" dirty="0" smtClean="0"/>
              <a:t> </a:t>
            </a:r>
            <a:r>
              <a:rPr lang="en-GB" baseline="0" dirty="0" err="1" smtClean="0"/>
              <a:t>representa</a:t>
            </a:r>
            <a:r>
              <a:rPr lang="en-GB" baseline="0" dirty="0" smtClean="0"/>
              <a:t> 62 km</a:t>
            </a:r>
            <a:r>
              <a:rPr lang="en-GB" baseline="30000" dirty="0" smtClean="0"/>
              <a:t>2</a:t>
            </a:r>
            <a:r>
              <a:rPr lang="en-GB" baseline="0" dirty="0" smtClean="0"/>
              <a:t> da </a:t>
            </a:r>
            <a:r>
              <a:rPr lang="en-GB" baseline="0" dirty="0" err="1" smtClean="0"/>
              <a:t>área</a:t>
            </a:r>
            <a:r>
              <a:rPr lang="en-GB" baseline="0" dirty="0" smtClean="0"/>
              <a:t> </a:t>
            </a:r>
            <a:r>
              <a:rPr lang="en-GB" baseline="0" dirty="0" err="1" smtClean="0"/>
              <a:t>estuarina</a:t>
            </a:r>
            <a:endParaRPr lang="en-GB" baseline="0" dirty="0" smtClean="0"/>
          </a:p>
          <a:p>
            <a:r>
              <a:rPr lang="pt-PT" sz="1200" kern="1200" dirty="0" smtClean="0">
                <a:solidFill>
                  <a:schemeClr val="tx1"/>
                </a:solidFill>
                <a:effectLst/>
                <a:latin typeface="+mn-lt"/>
                <a:ea typeface="+mn-ea"/>
                <a:cs typeface="+mn-cs"/>
              </a:rPr>
              <a:t>Área</a:t>
            </a:r>
            <a:r>
              <a:rPr lang="pt-PT" sz="1200" kern="1200" baseline="0" dirty="0" smtClean="0">
                <a:solidFill>
                  <a:schemeClr val="tx1"/>
                </a:solidFill>
                <a:effectLst/>
                <a:latin typeface="+mn-lt"/>
                <a:ea typeface="+mn-ea"/>
                <a:cs typeface="+mn-cs"/>
              </a:rPr>
              <a:t> total do estuário </a:t>
            </a:r>
            <a:r>
              <a:rPr lang="pt-PT" sz="1200" kern="1200" dirty="0" smtClean="0">
                <a:solidFill>
                  <a:schemeClr val="tx1"/>
                </a:solidFill>
                <a:effectLst/>
                <a:latin typeface="+mn-lt"/>
                <a:ea typeface="+mn-ea"/>
                <a:cs typeface="+mn-cs"/>
              </a:rPr>
              <a:t>320 km</a:t>
            </a:r>
            <a:r>
              <a:rPr lang="pt-PT" sz="1200" kern="1200" baseline="30000" dirty="0" smtClean="0">
                <a:solidFill>
                  <a:schemeClr val="tx1"/>
                </a:solidFill>
                <a:effectLst/>
                <a:latin typeface="+mn-lt"/>
                <a:ea typeface="+mn-ea"/>
                <a:cs typeface="+mn-cs"/>
              </a:rPr>
              <a:t>2</a:t>
            </a:r>
            <a:r>
              <a:rPr lang="pt-PT" sz="1200" kern="1200" dirty="0" smtClean="0">
                <a:solidFill>
                  <a:schemeClr val="tx1"/>
                </a:solidFill>
                <a:effectLst/>
                <a:latin typeface="+mn-lt"/>
                <a:ea typeface="+mn-ea"/>
                <a:cs typeface="+mn-cs"/>
              </a:rPr>
              <a:t> com um volume de 1,8 km</a:t>
            </a:r>
            <a:r>
              <a:rPr lang="pt-PT" sz="1200" kern="1200" baseline="30000" dirty="0" smtClean="0">
                <a:solidFill>
                  <a:schemeClr val="tx1"/>
                </a:solidFill>
                <a:effectLst/>
                <a:latin typeface="+mn-lt"/>
                <a:ea typeface="+mn-ea"/>
                <a:cs typeface="+mn-cs"/>
              </a:rPr>
              <a:t>3</a:t>
            </a:r>
            <a:endParaRPr lang="en-GB" baseline="-25000" dirty="0"/>
          </a:p>
        </p:txBody>
      </p:sp>
      <p:sp>
        <p:nvSpPr>
          <p:cNvPr id="4" name="Slide Number Placeholder 3"/>
          <p:cNvSpPr>
            <a:spLocks noGrp="1"/>
          </p:cNvSpPr>
          <p:nvPr>
            <p:ph type="sldNum" sz="quarter" idx="10"/>
          </p:nvPr>
        </p:nvSpPr>
        <p:spPr/>
        <p:txBody>
          <a:bodyPr/>
          <a:lstStyle/>
          <a:p>
            <a:fld id="{4A08FD32-9F43-4E9C-B7B7-7C3ACFCFEB85}" type="slidenum">
              <a:rPr lang="en-GB" smtClean="0"/>
              <a:pPr/>
              <a:t>31</a:t>
            </a:fld>
            <a:endParaRPr lang="en-GB"/>
          </a:p>
        </p:txBody>
      </p:sp>
    </p:spTree>
    <p:extLst>
      <p:ext uri="{BB962C8B-B14F-4D97-AF65-F5344CB8AC3E}">
        <p14:creationId xmlns:p14="http://schemas.microsoft.com/office/powerpoint/2010/main" val="2588988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33</a:t>
            </a:fld>
            <a:endParaRPr lang="en-GB"/>
          </a:p>
        </p:txBody>
      </p:sp>
    </p:spTree>
    <p:extLst>
      <p:ext uri="{BB962C8B-B14F-4D97-AF65-F5344CB8AC3E}">
        <p14:creationId xmlns:p14="http://schemas.microsoft.com/office/powerpoint/2010/main" val="388703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xfrm>
            <a:off x="3850443" y="9430091"/>
            <a:ext cx="2945659" cy="496411"/>
          </a:xfrm>
          <a:prstGeom prst="rect">
            <a:avLst/>
          </a:prstGeom>
          <a:noFill/>
          <a:ln>
            <a:miter lim="800000"/>
            <a:headEnd/>
            <a:tailEnd/>
          </a:ln>
        </p:spPr>
        <p:txBody>
          <a:bodyPr wrap="square" lIns="91432" tIns="45716" rIns="91432" bIns="45716" numCol="1" anchorCtr="0" compatLnSpc="1">
            <a:prstTxWarp prst="textNoShape">
              <a:avLst/>
            </a:prstTxWarp>
          </a:bodyPr>
          <a:lstStyle/>
          <a:p>
            <a:fld id="{F7B11D1B-B4FF-4C8A-BF7F-0FC66D2AAAE3}" type="slidenum">
              <a:rPr lang="en-GB" smtClean="0">
                <a:solidFill>
                  <a:srgbClr val="000000"/>
                </a:solidFill>
                <a:latin typeface="Arial" pitchFamily="34" charset="0"/>
              </a:rPr>
              <a:pPr/>
              <a:t>34</a:t>
            </a:fld>
            <a:endParaRPr lang="en-GB" smtClean="0">
              <a:solidFill>
                <a:srgbClr val="000000"/>
              </a:solidFill>
              <a:latin typeface="Arial"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pt-PT" dirty="0" smtClean="0"/>
              <a:t>Use </a:t>
            </a:r>
            <a:r>
              <a:rPr lang="pt-PT" dirty="0" err="1" smtClean="0"/>
              <a:t>of</a:t>
            </a:r>
            <a:r>
              <a:rPr lang="pt-PT" dirty="0" smtClean="0"/>
              <a:t> </a:t>
            </a:r>
            <a:r>
              <a:rPr lang="pt-PT" dirty="0" err="1" smtClean="0"/>
              <a:t>remote</a:t>
            </a:r>
            <a:r>
              <a:rPr lang="pt-PT" dirty="0" smtClean="0"/>
              <a:t> </a:t>
            </a:r>
            <a:r>
              <a:rPr lang="pt-PT" dirty="0" err="1" smtClean="0"/>
              <a:t>sensing</a:t>
            </a:r>
            <a:r>
              <a:rPr lang="pt-PT" dirty="0" smtClean="0"/>
              <a:t> to </a:t>
            </a:r>
            <a:r>
              <a:rPr lang="pt-PT" dirty="0" err="1" smtClean="0"/>
              <a:t>identify</a:t>
            </a:r>
            <a:r>
              <a:rPr lang="pt-PT" dirty="0" smtClean="0"/>
              <a:t> </a:t>
            </a:r>
            <a:r>
              <a:rPr lang="pt-PT" dirty="0" err="1" smtClean="0"/>
              <a:t>culture</a:t>
            </a:r>
            <a:r>
              <a:rPr lang="pt-PT" dirty="0" smtClean="0"/>
              <a:t> </a:t>
            </a:r>
            <a:r>
              <a:rPr lang="pt-PT" dirty="0" err="1" smtClean="0"/>
              <a:t>structures</a:t>
            </a:r>
            <a:r>
              <a:rPr lang="pt-PT" dirty="0" smtClean="0"/>
              <a:t> </a:t>
            </a:r>
            <a:r>
              <a:rPr lang="pt-PT" dirty="0" err="1" smtClean="0"/>
              <a:t>and</a:t>
            </a:r>
            <a:r>
              <a:rPr lang="pt-PT" dirty="0" smtClean="0"/>
              <a:t> IMTA </a:t>
            </a:r>
            <a:r>
              <a:rPr lang="pt-PT" dirty="0" err="1" smtClean="0"/>
              <a:t>culture</a:t>
            </a:r>
            <a:r>
              <a:rPr lang="pt-PT" dirty="0" smtClean="0"/>
              <a:t> </a:t>
            </a:r>
            <a:r>
              <a:rPr lang="pt-PT" dirty="0" err="1" smtClean="0"/>
              <a:t>practice</a:t>
            </a:r>
            <a:r>
              <a:rPr lang="pt-PT" dirty="0" smtClean="0"/>
              <a:t> </a:t>
            </a:r>
            <a:r>
              <a:rPr lang="pt-PT" dirty="0" err="1" smtClean="0"/>
              <a:t>in</a:t>
            </a:r>
            <a:r>
              <a:rPr lang="pt-PT" dirty="0" smtClean="0"/>
              <a:t> </a:t>
            </a:r>
            <a:r>
              <a:rPr lang="pt-PT" dirty="0" err="1" smtClean="0"/>
              <a:t>Sanggou</a:t>
            </a:r>
            <a:r>
              <a:rPr lang="pt-PT" dirty="0" smtClean="0"/>
              <a:t> Bay, NE China. Data </a:t>
            </a:r>
            <a:r>
              <a:rPr lang="pt-PT" dirty="0" err="1" smtClean="0"/>
              <a:t>from</a:t>
            </a:r>
            <a:r>
              <a:rPr lang="pt-PT" dirty="0" smtClean="0"/>
              <a:t> </a:t>
            </a:r>
            <a:r>
              <a:rPr lang="pt-PT" dirty="0" err="1" smtClean="0"/>
              <a:t>the</a:t>
            </a:r>
            <a:r>
              <a:rPr lang="pt-PT" dirty="0" smtClean="0"/>
              <a:t> EU SPEAR </a:t>
            </a:r>
            <a:r>
              <a:rPr lang="pt-PT" dirty="0" err="1" smtClean="0"/>
              <a:t>project</a:t>
            </a:r>
            <a:r>
              <a:rPr lang="pt-PT" dirty="0" smtClean="0"/>
              <a:t>, http://www.biaoqiang.org</a:t>
            </a:r>
            <a:endParaRPr lang="en-US" dirty="0" smtClean="0"/>
          </a:p>
          <a:p>
            <a:endParaRPr lang="pt-PT"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3</a:t>
            </a:fld>
            <a:endParaRPr lang="en-GB"/>
          </a:p>
        </p:txBody>
      </p:sp>
    </p:spTree>
    <p:extLst>
      <p:ext uri="{BB962C8B-B14F-4D97-AF65-F5344CB8AC3E}">
        <p14:creationId xmlns:p14="http://schemas.microsoft.com/office/powerpoint/2010/main" val="835967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35</a:t>
            </a:fld>
            <a:endParaRPr lang="en-GB"/>
          </a:p>
        </p:txBody>
      </p:sp>
    </p:spTree>
    <p:extLst>
      <p:ext uri="{BB962C8B-B14F-4D97-AF65-F5344CB8AC3E}">
        <p14:creationId xmlns:p14="http://schemas.microsoft.com/office/powerpoint/2010/main" val="1872236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t>Combinação</a:t>
            </a:r>
            <a:r>
              <a:rPr lang="en-GB" sz="1200" dirty="0" smtClean="0"/>
              <a:t> de </a:t>
            </a:r>
            <a:r>
              <a:rPr lang="en-GB" sz="1200" dirty="0" err="1" smtClean="0"/>
              <a:t>diferentes</a:t>
            </a:r>
            <a:r>
              <a:rPr lang="en-GB" sz="1200" dirty="0" smtClean="0"/>
              <a:t> </a:t>
            </a:r>
            <a:r>
              <a:rPr lang="en-GB" sz="1200" dirty="0" err="1" smtClean="0"/>
              <a:t>modelos</a:t>
            </a:r>
            <a:r>
              <a:rPr lang="en-GB" sz="1200" dirty="0" smtClean="0"/>
              <a:t> e de </a:t>
            </a:r>
            <a:r>
              <a:rPr lang="en-GB" sz="1200" dirty="0" err="1" smtClean="0"/>
              <a:t>outras</a:t>
            </a:r>
            <a:r>
              <a:rPr lang="en-GB" sz="1200" dirty="0" smtClean="0"/>
              <a:t> </a:t>
            </a:r>
            <a:r>
              <a:rPr lang="en-GB" sz="1200" dirty="0" err="1" smtClean="0"/>
              <a:t>abordagens</a:t>
            </a:r>
            <a:r>
              <a:rPr lang="en-GB" sz="1200" dirty="0" smtClean="0"/>
              <a:t> </a:t>
            </a:r>
            <a:r>
              <a:rPr lang="en-GB" sz="1200" dirty="0" err="1" smtClean="0"/>
              <a:t>para</a:t>
            </a:r>
            <a:r>
              <a:rPr lang="en-GB" sz="1200" dirty="0" smtClean="0"/>
              <a:t> </a:t>
            </a:r>
            <a:r>
              <a:rPr lang="en-GB" sz="1200" dirty="0" err="1" smtClean="0"/>
              <a:t>apoio</a:t>
            </a:r>
            <a:r>
              <a:rPr lang="en-GB" sz="1200" dirty="0" smtClean="0"/>
              <a:t> à </a:t>
            </a:r>
            <a:r>
              <a:rPr lang="en-GB" sz="1200" dirty="0" err="1" smtClean="0"/>
              <a:t>gestão</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4A08FD32-9F43-4E9C-B7B7-7C3ACFCFEB85}" type="slidenum">
              <a:rPr lang="en-GB" smtClean="0"/>
              <a:t>36</a:t>
            </a:fld>
            <a:endParaRPr lang="en-GB"/>
          </a:p>
        </p:txBody>
      </p:sp>
    </p:spTree>
    <p:extLst>
      <p:ext uri="{BB962C8B-B14F-4D97-AF65-F5344CB8AC3E}">
        <p14:creationId xmlns:p14="http://schemas.microsoft.com/office/powerpoint/2010/main" val="344552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aseline="0" dirty="0" smtClean="0"/>
              <a:t> </a:t>
            </a:r>
            <a:endParaRPr lang="en-GB" dirty="0"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52EC8C-AAB8-4374-8DF7-BD9EBA84EDF3}" type="slidenum">
              <a:rPr lang="en-GB">
                <a:cs typeface="Arial" charset="0"/>
              </a:rPr>
              <a:pPr fontAlgn="base">
                <a:spcBef>
                  <a:spcPct val="0"/>
                </a:spcBef>
                <a:spcAft>
                  <a:spcPct val="0"/>
                </a:spcAft>
              </a:pPr>
              <a:t>37</a:t>
            </a:fld>
            <a:endParaRPr lang="en-GB">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7E050A9-8206-4EF8-A2F2-1F62DFE502A6}" type="slidenum">
              <a:rPr lang="en-GB" smtClean="0"/>
              <a:pPr/>
              <a:t>38</a:t>
            </a:fld>
            <a:endParaRPr lang="en-GB"/>
          </a:p>
        </p:txBody>
      </p:sp>
    </p:spTree>
    <p:extLst>
      <p:ext uri="{BB962C8B-B14F-4D97-AF65-F5344CB8AC3E}">
        <p14:creationId xmlns:p14="http://schemas.microsoft.com/office/powerpoint/2010/main" val="2452860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39</a:t>
            </a:fld>
            <a:endParaRPr lang="en-GB"/>
          </a:p>
        </p:txBody>
      </p:sp>
    </p:spTree>
    <p:extLst>
      <p:ext uri="{BB962C8B-B14F-4D97-AF65-F5344CB8AC3E}">
        <p14:creationId xmlns:p14="http://schemas.microsoft.com/office/powerpoint/2010/main" val="271251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40</a:t>
            </a:fld>
            <a:endParaRPr lang="en-GB"/>
          </a:p>
        </p:txBody>
      </p:sp>
    </p:spTree>
    <p:extLst>
      <p:ext uri="{BB962C8B-B14F-4D97-AF65-F5344CB8AC3E}">
        <p14:creationId xmlns:p14="http://schemas.microsoft.com/office/powerpoint/2010/main" val="2103711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7E050A9-8206-4EF8-A2F2-1F62DFE502A6}" type="slidenum">
              <a:rPr lang="en-GB" smtClean="0"/>
              <a:pPr/>
              <a:t>41</a:t>
            </a:fld>
            <a:endParaRPr lang="en-GB"/>
          </a:p>
        </p:txBody>
      </p:sp>
    </p:spTree>
    <p:extLst>
      <p:ext uri="{BB962C8B-B14F-4D97-AF65-F5344CB8AC3E}">
        <p14:creationId xmlns:p14="http://schemas.microsoft.com/office/powerpoint/2010/main" val="1201287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pt-PT" dirty="0" smtClean="0"/>
              <a:t>Top-</a:t>
            </a:r>
            <a:r>
              <a:rPr lang="pt-PT" dirty="0" err="1" smtClean="0"/>
              <a:t>down</a:t>
            </a:r>
            <a:r>
              <a:rPr lang="pt-PT" dirty="0" smtClean="0"/>
              <a:t> </a:t>
            </a:r>
            <a:r>
              <a:rPr lang="pt-PT" dirty="0" err="1" smtClean="0"/>
              <a:t>control</a:t>
            </a:r>
            <a:r>
              <a:rPr lang="pt-PT" dirty="0" smtClean="0"/>
              <a:t> </a:t>
            </a:r>
            <a:r>
              <a:rPr lang="pt-PT" dirty="0" err="1" smtClean="0"/>
              <a:t>of</a:t>
            </a:r>
            <a:r>
              <a:rPr lang="pt-PT" dirty="0" smtClean="0"/>
              <a:t> </a:t>
            </a:r>
            <a:r>
              <a:rPr lang="pt-PT" dirty="0" err="1" smtClean="0"/>
              <a:t>phytoplankton</a:t>
            </a:r>
            <a:r>
              <a:rPr lang="pt-PT" dirty="0" smtClean="0"/>
              <a:t>. </a:t>
            </a:r>
            <a:r>
              <a:rPr lang="pt-PT" dirty="0" err="1" smtClean="0"/>
              <a:t>The</a:t>
            </a:r>
            <a:r>
              <a:rPr lang="pt-PT" dirty="0" smtClean="0"/>
              <a:t> P90 </a:t>
            </a:r>
            <a:r>
              <a:rPr lang="pt-PT" dirty="0" err="1" smtClean="0"/>
              <a:t>is</a:t>
            </a:r>
            <a:r>
              <a:rPr lang="pt-PT" dirty="0" smtClean="0"/>
              <a:t> </a:t>
            </a:r>
            <a:r>
              <a:rPr lang="pt-PT" dirty="0" err="1" smtClean="0"/>
              <a:t>used</a:t>
            </a:r>
            <a:r>
              <a:rPr lang="pt-PT" dirty="0" smtClean="0"/>
              <a:t> </a:t>
            </a:r>
            <a:r>
              <a:rPr lang="pt-PT" dirty="0" err="1" smtClean="0"/>
              <a:t>by</a:t>
            </a:r>
            <a:r>
              <a:rPr lang="pt-PT" dirty="0" smtClean="0"/>
              <a:t> ASSETS as </a:t>
            </a:r>
            <a:r>
              <a:rPr lang="pt-PT" dirty="0" err="1" smtClean="0"/>
              <a:t>an</a:t>
            </a:r>
            <a:r>
              <a:rPr lang="pt-PT" dirty="0" smtClean="0"/>
              <a:t> </a:t>
            </a:r>
            <a:r>
              <a:rPr lang="pt-PT" dirty="0" err="1" smtClean="0"/>
              <a:t>assessment</a:t>
            </a:r>
            <a:r>
              <a:rPr lang="pt-PT" dirty="0" smtClean="0"/>
              <a:t> </a:t>
            </a:r>
            <a:r>
              <a:rPr lang="pt-PT" dirty="0" err="1" smtClean="0"/>
              <a:t>model</a:t>
            </a:r>
            <a:r>
              <a:rPr lang="pt-PT" dirty="0" smtClean="0"/>
              <a:t> for </a:t>
            </a:r>
            <a:r>
              <a:rPr lang="pt-PT" dirty="0" err="1" smtClean="0"/>
              <a:t>eutrophication</a:t>
            </a:r>
            <a:r>
              <a:rPr lang="pt-PT" dirty="0" smtClean="0"/>
              <a:t>.</a:t>
            </a:r>
            <a:endParaRPr lang="en-US" dirty="0" smtClean="0"/>
          </a:p>
        </p:txBody>
      </p:sp>
      <p:sp>
        <p:nvSpPr>
          <p:cNvPr id="74756" name="Slide Number Placeholder 3"/>
          <p:cNvSpPr>
            <a:spLocks noGrp="1"/>
          </p:cNvSpPr>
          <p:nvPr>
            <p:ph type="sldNum" sz="quarter" idx="5"/>
          </p:nvPr>
        </p:nvSpPr>
        <p:spPr bwMode="auto">
          <a:xfrm>
            <a:off x="3850443" y="9430091"/>
            <a:ext cx="2945659" cy="496411"/>
          </a:xfrm>
          <a:prstGeom prst="rect">
            <a:avLst/>
          </a:prstGeom>
          <a:noFill/>
          <a:ln>
            <a:miter lim="800000"/>
            <a:headEnd/>
            <a:tailEnd/>
          </a:ln>
        </p:spPr>
        <p:txBody>
          <a:bodyPr wrap="square" lIns="91432" tIns="45716" rIns="91432" bIns="45716" numCol="1" anchorCtr="0" compatLnSpc="1">
            <a:prstTxWarp prst="textNoShape">
              <a:avLst/>
            </a:prstTxWarp>
          </a:bodyPr>
          <a:lstStyle/>
          <a:p>
            <a:fld id="{4DC2F51B-43ED-4251-8E64-6D6D670C690E}" type="slidenum">
              <a:rPr lang="en-US" smtClean="0">
                <a:solidFill>
                  <a:prstClr val="black"/>
                </a:solidFill>
                <a:latin typeface="Arial" pitchFamily="34" charset="0"/>
              </a:rPr>
              <a:pPr/>
              <a:t>42</a:t>
            </a:fld>
            <a:endParaRPr lang="en-US" smtClean="0">
              <a:solidFill>
                <a:prstClr val="black"/>
              </a:solidFill>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xfrm>
            <a:off x="3850443" y="9430091"/>
            <a:ext cx="2945659" cy="496411"/>
          </a:xfrm>
          <a:prstGeom prst="rect">
            <a:avLst/>
          </a:prstGeom>
          <a:noFill/>
          <a:ln>
            <a:miter lim="800000"/>
            <a:headEnd/>
            <a:tailEnd/>
          </a:ln>
        </p:spPr>
        <p:txBody>
          <a:bodyPr wrap="square" lIns="91432" tIns="45716" rIns="91432" bIns="45716" numCol="1" anchorCtr="0" compatLnSpc="1">
            <a:prstTxWarp prst="textNoShape">
              <a:avLst/>
            </a:prstTxWarp>
          </a:bodyPr>
          <a:lstStyle/>
          <a:p>
            <a:fld id="{CFAFECFB-DDA0-4D3D-A633-B6CC01B316CF}" type="slidenum">
              <a:rPr lang="en-GB" smtClean="0">
                <a:solidFill>
                  <a:srgbClr val="000000"/>
                </a:solidFill>
                <a:latin typeface="Arial" pitchFamily="34" charset="0"/>
              </a:rPr>
              <a:pPr/>
              <a:t>43</a:t>
            </a:fld>
            <a:endParaRPr lang="en-GB" smtClean="0">
              <a:solidFill>
                <a:srgbClr val="000000"/>
              </a:solidFill>
              <a:latin typeface="Arial" pitchFamily="34" charset="0"/>
            </a:endParaRPr>
          </a:p>
        </p:txBody>
      </p:sp>
      <p:sp>
        <p:nvSpPr>
          <p:cNvPr id="76803" name="Rectangle 2"/>
          <p:cNvSpPr>
            <a:spLocks noGrp="1" noRot="1" noChangeAspect="1" noChangeArrowheads="1" noTextEdit="1"/>
          </p:cNvSpPr>
          <p:nvPr>
            <p:ph type="sldImg"/>
          </p:nvPr>
        </p:nvSpPr>
        <p:spPr bwMode="auto">
          <a:xfrm>
            <a:off x="919163" y="744538"/>
            <a:ext cx="4960937" cy="3721100"/>
          </a:xfrm>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40000" lnSpcReduction="20000"/>
          </a:bodyPr>
          <a:lstStyle/>
          <a:p>
            <a:pPr>
              <a:defRPr/>
            </a:pPr>
            <a:r>
              <a:rPr lang="pt-PT" dirty="0" smtClean="0"/>
              <a:t>VITAL Case Study 6</a:t>
            </a:r>
          </a:p>
          <a:p>
            <a:pPr>
              <a:defRPr/>
            </a:pPr>
            <a:endParaRPr lang="pt-PT" dirty="0" smtClean="0"/>
          </a:p>
          <a:p>
            <a:pPr>
              <a:defRPr/>
            </a:pPr>
            <a:r>
              <a:rPr lang="pt-PT" dirty="0" smtClean="0"/>
              <a:t>Welfaremeter – realtime monitoring and modelling of salmon in cage culture. IMR, Norway.</a:t>
            </a:r>
            <a:endParaRPr lang="en-US" dirty="0" smtClean="0"/>
          </a:p>
        </p:txBody>
      </p:sp>
      <p:sp>
        <p:nvSpPr>
          <p:cNvPr id="87044" name="Slide Number Placeholder 3"/>
          <p:cNvSpPr>
            <a:spLocks noGrp="1"/>
          </p:cNvSpPr>
          <p:nvPr>
            <p:ph type="sldNum" sz="quarter" idx="5"/>
          </p:nvPr>
        </p:nvSpPr>
        <p:spPr bwMode="auto">
          <a:xfrm>
            <a:off x="3850443" y="9430091"/>
            <a:ext cx="2945659" cy="496411"/>
          </a:xfrm>
          <a:prstGeom prst="rect">
            <a:avLst/>
          </a:prstGeom>
          <a:noFill/>
          <a:ln>
            <a:miter lim="800000"/>
            <a:headEnd/>
            <a:tailEnd/>
          </a:ln>
        </p:spPr>
        <p:txBody>
          <a:bodyPr wrap="square" lIns="91432" tIns="45716" rIns="91432" bIns="45716" numCol="1" anchorCtr="0" compatLnSpc="1">
            <a:prstTxWarp prst="textNoShape">
              <a:avLst/>
            </a:prstTxWarp>
          </a:bodyPr>
          <a:lstStyle/>
          <a:p>
            <a:fld id="{FC45B463-596A-41A0-A7C4-8CF3E37A9BF5}" type="slidenum">
              <a:rPr lang="en-US" smtClean="0">
                <a:solidFill>
                  <a:prstClr val="black"/>
                </a:solidFill>
                <a:latin typeface="Arial" pitchFamily="34" charset="0"/>
              </a:rPr>
              <a:pPr/>
              <a:t>44</a:t>
            </a:fld>
            <a:endParaRPr lang="en-US" smtClean="0">
              <a:solidFill>
                <a:prstClr val="black"/>
              </a:solidFill>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40000" lnSpcReduction="20000"/>
          </a:bodyPr>
          <a:lstStyle/>
          <a:p>
            <a:pPr>
              <a:defRPr/>
            </a:pPr>
            <a:r>
              <a:rPr lang="pt-PT" dirty="0" err="1" smtClean="0"/>
              <a:t>Gavin</a:t>
            </a:r>
            <a:r>
              <a:rPr lang="pt-PT" dirty="0" smtClean="0"/>
              <a:t> </a:t>
            </a:r>
            <a:r>
              <a:rPr lang="pt-PT" dirty="0" err="1" smtClean="0"/>
              <a:t>Burnell</a:t>
            </a:r>
            <a:r>
              <a:rPr lang="pt-PT" baseline="0" dirty="0" smtClean="0"/>
              <a:t> &amp; </a:t>
            </a:r>
            <a:r>
              <a:rPr lang="pt-PT" baseline="0" dirty="0" err="1" smtClean="0"/>
              <a:t>Geoff</a:t>
            </a:r>
            <a:r>
              <a:rPr lang="pt-PT" baseline="0" dirty="0" smtClean="0"/>
              <a:t> </a:t>
            </a:r>
            <a:r>
              <a:rPr lang="pt-PT" baseline="0" dirty="0" err="1" smtClean="0"/>
              <a:t>Allan</a:t>
            </a:r>
            <a:endParaRPr lang="pt-PT" dirty="0" smtClean="0"/>
          </a:p>
          <a:p>
            <a:pPr>
              <a:defRPr/>
            </a:pPr>
            <a:endParaRPr lang="pt-PT" dirty="0" smtClean="0"/>
          </a:p>
          <a:p>
            <a:pPr>
              <a:defRPr/>
            </a:pPr>
            <a:r>
              <a:rPr lang="pt-PT" dirty="0" smtClean="0"/>
              <a:t>Complete list of types of virtual technology</a:t>
            </a:r>
          </a:p>
          <a:p>
            <a:pPr eaLnBrk="1" fontAlgn="t" hangingPunct="1">
              <a:defRPr/>
            </a:pPr>
            <a:r>
              <a:rPr lang="en-US" b="1" dirty="0" smtClean="0"/>
              <a:t>Objective and issues</a:t>
            </a:r>
            <a:endParaRPr lang="en-US" dirty="0" smtClean="0"/>
          </a:p>
          <a:p>
            <a:pPr eaLnBrk="1" fontAlgn="t" hangingPunct="1">
              <a:defRPr/>
            </a:pPr>
            <a:r>
              <a:rPr lang="en-US" b="1" dirty="0" smtClean="0"/>
              <a:t>Technology</a:t>
            </a:r>
            <a:endParaRPr lang="en-US" dirty="0" smtClean="0"/>
          </a:p>
          <a:p>
            <a:pPr eaLnBrk="1" fontAlgn="t" hangingPunct="1">
              <a:defRPr/>
            </a:pPr>
            <a:r>
              <a:rPr lang="en-US" b="1" dirty="0" smtClean="0"/>
              <a:t>Scale</a:t>
            </a:r>
            <a:endParaRPr lang="en-US" dirty="0" smtClean="0"/>
          </a:p>
          <a:p>
            <a:pPr eaLnBrk="1" fontAlgn="t" hangingPunct="1">
              <a:defRPr/>
            </a:pPr>
            <a:endParaRPr lang="en-US" i="1" dirty="0" smtClean="0"/>
          </a:p>
          <a:p>
            <a:pPr eaLnBrk="1" fontAlgn="t" hangingPunct="1">
              <a:defRPr/>
            </a:pPr>
            <a:r>
              <a:rPr lang="en-US" i="1" dirty="0" smtClean="0"/>
              <a:t>Control production </a:t>
            </a:r>
            <a:endParaRPr lang="en-US" dirty="0" smtClean="0"/>
          </a:p>
          <a:p>
            <a:pPr eaLnBrk="1" fontAlgn="t" hangingPunct="1">
              <a:defRPr/>
            </a:pPr>
            <a:endParaRPr lang="en-US" dirty="0" smtClean="0"/>
          </a:p>
          <a:p>
            <a:pPr eaLnBrk="1" fontAlgn="t" hangingPunct="1">
              <a:defRPr/>
            </a:pPr>
            <a:r>
              <a:rPr lang="en-US" dirty="0" smtClean="0"/>
              <a:t>Control the production process</a:t>
            </a:r>
          </a:p>
          <a:p>
            <a:pPr eaLnBrk="1" fontAlgn="t" hangingPunct="1">
              <a:defRPr/>
            </a:pPr>
            <a:r>
              <a:rPr lang="fr-FR" dirty="0" smtClean="0"/>
              <a:t>Information </a:t>
            </a:r>
            <a:r>
              <a:rPr lang="fr-FR" dirty="0" err="1" smtClean="0"/>
              <a:t>technology,sensors</a:t>
            </a:r>
            <a:endParaRPr lang="en-US" dirty="0" smtClean="0"/>
          </a:p>
          <a:p>
            <a:pPr eaLnBrk="1" fontAlgn="t" hangingPunct="1">
              <a:defRPr/>
            </a:pPr>
            <a:r>
              <a:rPr lang="en-US" dirty="0" err="1" smtClean="0"/>
              <a:t>Microscale</a:t>
            </a:r>
            <a:r>
              <a:rPr lang="en-US" dirty="0" smtClean="0"/>
              <a:t> (farm)</a:t>
            </a:r>
          </a:p>
          <a:p>
            <a:pPr eaLnBrk="1" fontAlgn="t" hangingPunct="1">
              <a:defRPr/>
            </a:pPr>
            <a:endParaRPr lang="en-US" dirty="0" smtClean="0"/>
          </a:p>
          <a:p>
            <a:pPr eaLnBrk="1" fontAlgn="t" hangingPunct="1">
              <a:defRPr/>
            </a:pPr>
            <a:r>
              <a:rPr lang="en-US" i="1" dirty="0" err="1" smtClean="0"/>
              <a:t>Optimise</a:t>
            </a:r>
            <a:r>
              <a:rPr lang="en-US" i="1" dirty="0" smtClean="0"/>
              <a:t> production</a:t>
            </a:r>
            <a:endParaRPr lang="en-US" dirty="0" smtClean="0"/>
          </a:p>
          <a:p>
            <a:pPr eaLnBrk="1" fontAlgn="t" hangingPunct="1">
              <a:defRPr/>
            </a:pPr>
            <a:endParaRPr lang="fr-FR" dirty="0" smtClean="0"/>
          </a:p>
          <a:p>
            <a:pPr eaLnBrk="1" fontAlgn="t" hangingPunct="1">
              <a:defRPr/>
            </a:pPr>
            <a:r>
              <a:rPr lang="en-US" dirty="0" smtClean="0"/>
              <a:t>Best set of production parameters with respect to environmental, economic and social benefits</a:t>
            </a:r>
          </a:p>
          <a:p>
            <a:pPr eaLnBrk="1" fontAlgn="t" hangingPunct="1">
              <a:defRPr/>
            </a:pPr>
            <a:r>
              <a:rPr lang="en-US" dirty="0" smtClean="0"/>
              <a:t>Mathematical models</a:t>
            </a:r>
          </a:p>
          <a:p>
            <a:pPr eaLnBrk="1" fontAlgn="t" hangingPunct="1">
              <a:defRPr/>
            </a:pPr>
            <a:r>
              <a:rPr lang="en-US" dirty="0" err="1" smtClean="0"/>
              <a:t>Microscale</a:t>
            </a:r>
            <a:r>
              <a:rPr lang="en-US" dirty="0" smtClean="0"/>
              <a:t> to </a:t>
            </a:r>
            <a:r>
              <a:rPr lang="en-US" dirty="0" err="1" smtClean="0"/>
              <a:t>mesoscale</a:t>
            </a:r>
            <a:endParaRPr lang="en-US" dirty="0" smtClean="0"/>
          </a:p>
          <a:p>
            <a:pPr eaLnBrk="1" fontAlgn="t" hangingPunct="1">
              <a:defRPr/>
            </a:pPr>
            <a:endParaRPr lang="en-US" i="1" dirty="0" smtClean="0"/>
          </a:p>
          <a:p>
            <a:pPr eaLnBrk="1" fontAlgn="t" hangingPunct="1">
              <a:defRPr/>
            </a:pPr>
            <a:r>
              <a:rPr lang="en-US" i="1" dirty="0" smtClean="0"/>
              <a:t>Map resources and environment</a:t>
            </a:r>
            <a:endParaRPr lang="en-US" dirty="0" smtClean="0"/>
          </a:p>
          <a:p>
            <a:pPr eaLnBrk="1" fontAlgn="t" hangingPunct="1">
              <a:defRPr/>
            </a:pPr>
            <a:endParaRPr lang="en-US" dirty="0" smtClean="0"/>
          </a:p>
          <a:p>
            <a:pPr eaLnBrk="1" fontAlgn="t" hangingPunct="1">
              <a:defRPr/>
            </a:pPr>
            <a:r>
              <a:rPr lang="en-US" dirty="0" smtClean="0"/>
              <a:t>Potential for exploitation, ecological services, human activities, environmental changes</a:t>
            </a:r>
          </a:p>
          <a:p>
            <a:pPr eaLnBrk="1" fontAlgn="t" hangingPunct="1">
              <a:defRPr/>
            </a:pPr>
            <a:r>
              <a:rPr lang="en-US" dirty="0" smtClean="0"/>
              <a:t>GIS, remote sensing</a:t>
            </a:r>
          </a:p>
          <a:p>
            <a:pPr eaLnBrk="1" fontAlgn="t" hangingPunct="1">
              <a:defRPr/>
            </a:pPr>
            <a:r>
              <a:rPr lang="en-US" dirty="0" err="1" smtClean="0"/>
              <a:t>Mesoscale</a:t>
            </a:r>
            <a:r>
              <a:rPr lang="en-US" dirty="0" smtClean="0"/>
              <a:t> (coastal to national boundaries)</a:t>
            </a:r>
          </a:p>
          <a:p>
            <a:pPr eaLnBrk="1" fontAlgn="t" hangingPunct="1">
              <a:defRPr/>
            </a:pPr>
            <a:endParaRPr lang="en-US" i="1" dirty="0" smtClean="0"/>
          </a:p>
          <a:p>
            <a:pPr eaLnBrk="1" fontAlgn="t" hangingPunct="1">
              <a:defRPr/>
            </a:pPr>
            <a:r>
              <a:rPr lang="en-US" i="1" dirty="0" smtClean="0"/>
              <a:t>Risk assessment</a:t>
            </a:r>
            <a:endParaRPr lang="en-US" dirty="0" smtClean="0"/>
          </a:p>
          <a:p>
            <a:pPr eaLnBrk="1" fontAlgn="t" hangingPunct="1">
              <a:defRPr/>
            </a:pPr>
            <a:endParaRPr lang="en-US" dirty="0" smtClean="0"/>
          </a:p>
          <a:p>
            <a:pPr eaLnBrk="1" fontAlgn="t" hangingPunct="1">
              <a:defRPr/>
            </a:pPr>
            <a:r>
              <a:rPr lang="en-US" dirty="0" smtClean="0"/>
              <a:t>Environmental risk of aquaculture: improve management, best practices and monitoring</a:t>
            </a:r>
          </a:p>
          <a:p>
            <a:pPr eaLnBrk="1" fontAlgn="t" hangingPunct="1">
              <a:defRPr/>
            </a:pPr>
            <a:r>
              <a:rPr lang="en-US" dirty="0" smtClean="0"/>
              <a:t>Handbooks, models, expert knowledge, literature, monitoring</a:t>
            </a:r>
          </a:p>
          <a:p>
            <a:pPr eaLnBrk="1" fontAlgn="t" hangingPunct="1">
              <a:defRPr/>
            </a:pPr>
            <a:r>
              <a:rPr lang="en-US" dirty="0" smtClean="0"/>
              <a:t>Micro to </a:t>
            </a:r>
            <a:r>
              <a:rPr lang="en-US" dirty="0" err="1" smtClean="0"/>
              <a:t>macroscale</a:t>
            </a:r>
            <a:r>
              <a:rPr lang="en-US" dirty="0" smtClean="0"/>
              <a:t> (</a:t>
            </a:r>
            <a:r>
              <a:rPr lang="en-US" dirty="0" err="1" smtClean="0"/>
              <a:t>transboundary</a:t>
            </a:r>
            <a:r>
              <a:rPr lang="en-US" dirty="0" smtClean="0"/>
              <a:t>)</a:t>
            </a:r>
          </a:p>
          <a:p>
            <a:pPr eaLnBrk="1" fontAlgn="t" hangingPunct="1">
              <a:defRPr/>
            </a:pPr>
            <a:endParaRPr lang="en-US" i="1" dirty="0" smtClean="0"/>
          </a:p>
          <a:p>
            <a:pPr eaLnBrk="1" fontAlgn="t" hangingPunct="1">
              <a:defRPr/>
            </a:pPr>
            <a:r>
              <a:rPr lang="en-US" i="1" dirty="0" smtClean="0"/>
              <a:t>Build indicators of sustainability</a:t>
            </a:r>
            <a:endParaRPr lang="en-US" dirty="0" smtClean="0"/>
          </a:p>
          <a:p>
            <a:pPr eaLnBrk="1" fontAlgn="t" hangingPunct="1">
              <a:defRPr/>
            </a:pPr>
            <a:endParaRPr lang="en-US" dirty="0" smtClean="0"/>
          </a:p>
          <a:p>
            <a:pPr eaLnBrk="1" fontAlgn="t" hangingPunct="1">
              <a:defRPr/>
            </a:pPr>
            <a:r>
              <a:rPr lang="en-US" dirty="0" smtClean="0"/>
              <a:t>Sustainability of resource management: social, economic, and ecosystem concerns</a:t>
            </a:r>
          </a:p>
          <a:p>
            <a:pPr eaLnBrk="1" fontAlgn="t" hangingPunct="1">
              <a:defRPr/>
            </a:pPr>
            <a:r>
              <a:rPr lang="en-US" dirty="0" smtClean="0"/>
              <a:t>Stakeholder forums, enquiries, indicator databases, LCA</a:t>
            </a:r>
          </a:p>
          <a:p>
            <a:pPr eaLnBrk="1" fontAlgn="t" hangingPunct="1">
              <a:defRPr/>
            </a:pPr>
            <a:r>
              <a:rPr lang="en-US" dirty="0" err="1" smtClean="0"/>
              <a:t>Mesoscale</a:t>
            </a:r>
            <a:r>
              <a:rPr lang="en-US" dirty="0" smtClean="0"/>
              <a:t> (economic sector)</a:t>
            </a:r>
          </a:p>
          <a:p>
            <a:pPr eaLnBrk="1" fontAlgn="t" hangingPunct="1">
              <a:defRPr/>
            </a:pPr>
            <a:endParaRPr lang="en-US" i="1" dirty="0" smtClean="0"/>
          </a:p>
          <a:p>
            <a:pPr eaLnBrk="1" fontAlgn="t" hangingPunct="1">
              <a:defRPr/>
            </a:pPr>
            <a:r>
              <a:rPr lang="en-US" i="1" dirty="0" smtClean="0"/>
              <a:t>Assess system changes</a:t>
            </a:r>
            <a:endParaRPr lang="en-US" dirty="0" smtClean="0"/>
          </a:p>
          <a:p>
            <a:pPr eaLnBrk="1" fontAlgn="t" hangingPunct="1">
              <a:defRPr/>
            </a:pPr>
            <a:endParaRPr lang="en-US" dirty="0" smtClean="0"/>
          </a:p>
          <a:p>
            <a:pPr eaLnBrk="1" fontAlgn="t" hangingPunct="1">
              <a:defRPr/>
            </a:pPr>
            <a:r>
              <a:rPr lang="en-US" dirty="0" smtClean="0"/>
              <a:t>Allow adaptation to changes due to other human activities or environment</a:t>
            </a:r>
          </a:p>
          <a:p>
            <a:pPr eaLnBrk="1" fontAlgn="t" hangingPunct="1">
              <a:defRPr/>
            </a:pPr>
            <a:r>
              <a:rPr lang="en-US" dirty="0" smtClean="0"/>
              <a:t>System approach, mathematical models</a:t>
            </a:r>
          </a:p>
          <a:p>
            <a:pPr eaLnBrk="1" fontAlgn="t" hangingPunct="1">
              <a:defRPr/>
            </a:pPr>
            <a:r>
              <a:rPr lang="en-US" dirty="0" smtClean="0"/>
              <a:t> </a:t>
            </a:r>
            <a:r>
              <a:rPr lang="en-US" dirty="0" err="1" smtClean="0"/>
              <a:t>Meso</a:t>
            </a:r>
            <a:r>
              <a:rPr lang="en-US" dirty="0" smtClean="0"/>
              <a:t>- (regional) to </a:t>
            </a:r>
            <a:r>
              <a:rPr lang="en-US" dirty="0" err="1" smtClean="0"/>
              <a:t>macroscale</a:t>
            </a:r>
            <a:endParaRPr lang="en-US" dirty="0" smtClean="0"/>
          </a:p>
          <a:p>
            <a:pPr eaLnBrk="1" fontAlgn="t" hangingPunct="1">
              <a:defRPr/>
            </a:pPr>
            <a:endParaRPr lang="en-US" i="1" dirty="0" smtClean="0"/>
          </a:p>
          <a:p>
            <a:pPr eaLnBrk="1" fontAlgn="t" hangingPunct="1">
              <a:defRPr/>
            </a:pPr>
            <a:r>
              <a:rPr lang="en-US" i="1" dirty="0" smtClean="0"/>
              <a:t>Communication and learning</a:t>
            </a:r>
            <a:endParaRPr lang="en-US" dirty="0" smtClean="0"/>
          </a:p>
          <a:p>
            <a:pPr eaLnBrk="1" fontAlgn="t" hangingPunct="1">
              <a:defRPr/>
            </a:pPr>
            <a:endParaRPr lang="en-US" dirty="0" smtClean="0"/>
          </a:p>
          <a:p>
            <a:pPr eaLnBrk="1" fontAlgn="t" hangingPunct="1">
              <a:defRPr/>
            </a:pPr>
            <a:r>
              <a:rPr lang="en-US" dirty="0" smtClean="0"/>
              <a:t>Social acceptance of aquaculture, scientific and technical knowledge, political awareness, stimulate innovation</a:t>
            </a:r>
          </a:p>
          <a:p>
            <a:pPr eaLnBrk="1" fontAlgn="t" hangingPunct="1">
              <a:defRPr/>
            </a:pPr>
            <a:r>
              <a:rPr lang="en-US" dirty="0" smtClean="0"/>
              <a:t>Web technologies, e-learning, forums, technical networks, demonstration tools</a:t>
            </a:r>
          </a:p>
          <a:p>
            <a:pPr eaLnBrk="1" fontAlgn="t" hangingPunct="1">
              <a:defRPr/>
            </a:pPr>
            <a:r>
              <a:rPr lang="en-US" dirty="0" err="1" smtClean="0"/>
              <a:t>Meso</a:t>
            </a:r>
            <a:r>
              <a:rPr lang="en-US" dirty="0" smtClean="0"/>
              <a:t>- (regional) to </a:t>
            </a:r>
            <a:r>
              <a:rPr lang="en-US" dirty="0" err="1" smtClean="0"/>
              <a:t>macroscale</a:t>
            </a:r>
            <a:r>
              <a:rPr lang="en-US" dirty="0" smtClean="0"/>
              <a:t> (national, </a:t>
            </a:r>
            <a:r>
              <a:rPr lang="en-US" dirty="0" err="1" smtClean="0"/>
              <a:t>transboundary</a:t>
            </a:r>
            <a:r>
              <a:rPr lang="en-US" dirty="0" smtClean="0"/>
              <a:t>)</a:t>
            </a:r>
            <a:endParaRPr lang="en-US" dirty="0"/>
          </a:p>
        </p:txBody>
      </p:sp>
      <p:sp>
        <p:nvSpPr>
          <p:cNvPr id="69636" name="Slide Number Placeholder 3"/>
          <p:cNvSpPr>
            <a:spLocks noGrp="1"/>
          </p:cNvSpPr>
          <p:nvPr>
            <p:ph type="sldNum" sz="quarter" idx="5"/>
          </p:nvPr>
        </p:nvSpPr>
        <p:spPr bwMode="auto">
          <a:xfrm>
            <a:off x="3850443" y="9430091"/>
            <a:ext cx="2945659" cy="496411"/>
          </a:xfrm>
          <a:prstGeom prst="rect">
            <a:avLst/>
          </a:prstGeom>
          <a:noFill/>
          <a:ln>
            <a:miter lim="800000"/>
            <a:headEnd/>
            <a:tailEnd/>
          </a:ln>
        </p:spPr>
        <p:txBody>
          <a:bodyPr wrap="square" lIns="91432" tIns="45716" rIns="91432" bIns="45716" numCol="1" anchorCtr="0" compatLnSpc="1">
            <a:prstTxWarp prst="textNoShape">
              <a:avLst/>
            </a:prstTxWarp>
          </a:bodyPr>
          <a:lstStyle/>
          <a:p>
            <a:fld id="{034BC1E3-685F-40EE-8DDF-91C465B63F0C}" type="slidenum">
              <a:rPr lang="en-US" smtClean="0">
                <a:solidFill>
                  <a:prstClr val="black"/>
                </a:solidFill>
                <a:latin typeface="Arial" pitchFamily="34" charset="0"/>
              </a:rPr>
              <a:pPr/>
              <a:t>4</a:t>
            </a:fld>
            <a:endParaRPr lang="en-US" smtClean="0">
              <a:solidFill>
                <a:prstClr val="black"/>
              </a:solidFill>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xfrm>
            <a:off x="3850443" y="9430091"/>
            <a:ext cx="2945659" cy="496411"/>
          </a:xfrm>
          <a:prstGeom prst="rect">
            <a:avLst/>
          </a:prstGeom>
          <a:noFill/>
          <a:ln>
            <a:miter lim="800000"/>
            <a:headEnd/>
            <a:tailEnd/>
          </a:ln>
        </p:spPr>
        <p:txBody>
          <a:bodyPr wrap="square" lIns="91432" tIns="45716" rIns="91432" bIns="45716" numCol="1" anchorCtr="0" compatLnSpc="1">
            <a:prstTxWarp prst="textNoShape">
              <a:avLst/>
            </a:prstTxWarp>
          </a:bodyPr>
          <a:lstStyle/>
          <a:p>
            <a:fld id="{F7E16620-1B83-4B4B-86F2-88BD54F72858}" type="slidenum">
              <a:rPr lang="en-GB" smtClean="0">
                <a:solidFill>
                  <a:srgbClr val="000000"/>
                </a:solidFill>
                <a:latin typeface="Arial" pitchFamily="34" charset="0"/>
              </a:rPr>
              <a:pPr/>
              <a:t>45</a:t>
            </a:fld>
            <a:endParaRPr lang="en-GB" smtClean="0">
              <a:solidFill>
                <a:srgbClr val="000000"/>
              </a:solidFill>
              <a:latin typeface="Arial" pitchFamily="34" charset="0"/>
            </a:endParaRPr>
          </a:p>
        </p:txBody>
      </p:sp>
      <p:sp>
        <p:nvSpPr>
          <p:cNvPr id="75779" name="Rectangle 2"/>
          <p:cNvSpPr>
            <a:spLocks noGrp="1" noRot="1" noChangeAspect="1" noChangeArrowheads="1" noTextEdit="1"/>
          </p:cNvSpPr>
          <p:nvPr>
            <p:ph type="sldImg"/>
          </p:nvPr>
        </p:nvSpPr>
        <p:spPr bwMode="auto">
          <a:xfrm>
            <a:off x="919163" y="744538"/>
            <a:ext cx="4960937" cy="3722687"/>
          </a:xfrm>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pt-PT" smtClean="0"/>
              <a:t>Use of GIS to determine offshore areas with potential for aquaculture. The example, from Kapetsky, Aguilar-Manjarrez, Jennes &amp; Ferreira (</a:t>
            </a:r>
            <a:r>
              <a:rPr lang="pt-PT" i="1" smtClean="0"/>
              <a:t>In Press</a:t>
            </a:r>
            <a:r>
              <a:rPr lang="pt-PT" smtClean="0"/>
              <a:t>) shows the potential, based on current speed and depth range, for the EEZ. High current speeds are problematic for culture structures (excessive hydrodynamism) and finfish production (due to higher metabolic costs); very low current speeds may cause sediment organic enrichment, and quality loss for certain species.</a:t>
            </a:r>
          </a:p>
          <a:p>
            <a:r>
              <a:rPr lang="pt-PT" smtClean="0"/>
              <a:t>If we consider an annual yield of 1 kg m-2, 100 km2 yield 100,000 tons of fresh weight. The equivalent global yield for 100 countries is 1-10  million ton y-1, a potential annual revenue of billions of USD.  </a:t>
            </a:r>
            <a:endParaRPr lang="en-US" smtClean="0"/>
          </a:p>
          <a:p>
            <a:endParaRPr lang="en-US" smtClean="0"/>
          </a:p>
          <a:p>
            <a:endParaRPr lang="en-US" smtClean="0"/>
          </a:p>
        </p:txBody>
      </p:sp>
      <p:sp>
        <p:nvSpPr>
          <p:cNvPr id="81924" name="Slide Number Placeholder 3"/>
          <p:cNvSpPr>
            <a:spLocks noGrp="1"/>
          </p:cNvSpPr>
          <p:nvPr>
            <p:ph type="sldNum" sz="quarter" idx="5"/>
          </p:nvPr>
        </p:nvSpPr>
        <p:spPr bwMode="auto">
          <a:xfrm>
            <a:off x="3850443" y="9430091"/>
            <a:ext cx="2945659" cy="496411"/>
          </a:xfrm>
          <a:prstGeom prst="rect">
            <a:avLst/>
          </a:prstGeom>
          <a:noFill/>
          <a:ln>
            <a:miter lim="800000"/>
            <a:headEnd/>
            <a:tailEnd/>
          </a:ln>
        </p:spPr>
        <p:txBody>
          <a:bodyPr wrap="square" lIns="91432" tIns="45716" rIns="91432" bIns="45716" numCol="1" anchorCtr="0" compatLnSpc="1">
            <a:prstTxWarp prst="textNoShape">
              <a:avLst/>
            </a:prstTxWarp>
          </a:bodyPr>
          <a:lstStyle/>
          <a:p>
            <a:fld id="{9007B089-573D-4D44-A340-0126F47E1EBD}" type="slidenum">
              <a:rPr lang="en-US" smtClean="0">
                <a:solidFill>
                  <a:prstClr val="black"/>
                </a:solidFill>
                <a:latin typeface="Arial" pitchFamily="34" charset="0"/>
              </a:rPr>
              <a:pPr/>
              <a:t>46</a:t>
            </a:fld>
            <a:endParaRPr lang="en-US" smtClean="0">
              <a:solidFill>
                <a:prstClr val="black"/>
              </a:solidFill>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pt-PT" smtClean="0"/>
              <a:t>Use of GIS to determine offshore areas with potential for aquaculture. The example, from Kapetsky, Aguilar-Manjarrez, Jennes &amp; Ferreira (</a:t>
            </a:r>
            <a:r>
              <a:rPr lang="pt-PT" i="1" smtClean="0"/>
              <a:t>In Press</a:t>
            </a:r>
            <a:r>
              <a:rPr lang="pt-PT" smtClean="0"/>
              <a:t>) shows the potential based on distance to a port, a proxy for transportation costs</a:t>
            </a:r>
            <a:endParaRPr lang="en-US" smtClean="0"/>
          </a:p>
          <a:p>
            <a:endParaRPr lang="en-US" smtClean="0"/>
          </a:p>
          <a:p>
            <a:endParaRPr lang="en-US" smtClean="0"/>
          </a:p>
        </p:txBody>
      </p:sp>
      <p:sp>
        <p:nvSpPr>
          <p:cNvPr id="82948" name="Slide Number Placeholder 3"/>
          <p:cNvSpPr>
            <a:spLocks noGrp="1"/>
          </p:cNvSpPr>
          <p:nvPr>
            <p:ph type="sldNum" sz="quarter" idx="5"/>
          </p:nvPr>
        </p:nvSpPr>
        <p:spPr bwMode="auto">
          <a:xfrm>
            <a:off x="3850443" y="9430091"/>
            <a:ext cx="2945659" cy="496411"/>
          </a:xfrm>
          <a:prstGeom prst="rect">
            <a:avLst/>
          </a:prstGeom>
          <a:noFill/>
          <a:ln>
            <a:miter lim="800000"/>
            <a:headEnd/>
            <a:tailEnd/>
          </a:ln>
        </p:spPr>
        <p:txBody>
          <a:bodyPr wrap="square" lIns="91432" tIns="45716" rIns="91432" bIns="45716" numCol="1" anchorCtr="0" compatLnSpc="1">
            <a:prstTxWarp prst="textNoShape">
              <a:avLst/>
            </a:prstTxWarp>
          </a:bodyPr>
          <a:lstStyle/>
          <a:p>
            <a:fld id="{FFD7CF9C-E1A2-43C3-8D8F-51F57F29A639}" type="slidenum">
              <a:rPr lang="en-US" smtClean="0">
                <a:solidFill>
                  <a:prstClr val="black"/>
                </a:solidFill>
                <a:latin typeface="Arial" pitchFamily="34" charset="0"/>
              </a:rPr>
              <a:pPr/>
              <a:t>47</a:t>
            </a:fld>
            <a:endParaRPr lang="en-US" smtClean="0">
              <a:solidFill>
                <a:prstClr val="black"/>
              </a:solidFill>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08FD32-9F43-4E9C-B7B7-7C3ACFCFEB85}" type="slidenum">
              <a:rPr lang="en-GB" smtClean="0"/>
              <a:t>48</a:t>
            </a:fld>
            <a:endParaRPr lang="en-GB"/>
          </a:p>
        </p:txBody>
      </p:sp>
    </p:spTree>
    <p:extLst>
      <p:ext uri="{BB962C8B-B14F-4D97-AF65-F5344CB8AC3E}">
        <p14:creationId xmlns:p14="http://schemas.microsoft.com/office/powerpoint/2010/main" val="4091827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1444" name="Slide Number Placeholder 3"/>
          <p:cNvSpPr>
            <a:spLocks noGrp="1"/>
          </p:cNvSpPr>
          <p:nvPr>
            <p:ph type="sldNum" sz="quarter" idx="5"/>
          </p:nvPr>
        </p:nvSpPr>
        <p:spPr bwMode="auto">
          <a:xfrm>
            <a:off x="3850443" y="9430091"/>
            <a:ext cx="2945659" cy="496411"/>
          </a:xfrm>
          <a:prstGeom prst="rect">
            <a:avLst/>
          </a:prstGeom>
          <a:noFill/>
          <a:ln>
            <a:miter lim="800000"/>
            <a:headEnd/>
            <a:tailEnd/>
          </a:ln>
        </p:spPr>
        <p:txBody>
          <a:bodyPr wrap="square" lIns="91432" tIns="45716" rIns="91432" bIns="45716" numCol="1" anchorCtr="0" compatLnSpc="1">
            <a:prstTxWarp prst="textNoShape">
              <a:avLst/>
            </a:prstTxWarp>
          </a:bodyPr>
          <a:lstStyle/>
          <a:p>
            <a:fld id="{E4EAD1C6-6157-4A62-8F13-B1E7ECE665B3}" type="slidenum">
              <a:rPr lang="en-US" smtClean="0">
                <a:solidFill>
                  <a:prstClr val="black"/>
                </a:solidFill>
                <a:latin typeface="Arial" pitchFamily="34" charset="0"/>
              </a:rPr>
              <a:pPr/>
              <a:t>49</a:t>
            </a:fld>
            <a:endParaRPr lang="en-US" smtClean="0">
              <a:solidFill>
                <a:prstClr val="black"/>
              </a:solidFill>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50</a:t>
            </a:fld>
            <a:endParaRPr lang="en-GB"/>
          </a:p>
        </p:txBody>
      </p:sp>
    </p:spTree>
    <p:extLst>
      <p:ext uri="{BB962C8B-B14F-4D97-AF65-F5344CB8AC3E}">
        <p14:creationId xmlns:p14="http://schemas.microsoft.com/office/powerpoint/2010/main" val="846275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40000" lnSpcReduction="20000"/>
          </a:bodyPr>
          <a:lstStyle/>
          <a:p>
            <a:pPr>
              <a:defRPr/>
            </a:pPr>
            <a:r>
              <a:rPr lang="pt-PT" dirty="0" smtClean="0"/>
              <a:t>List of emerging issues identified in VITAL; perspectives in the use of virtual tools to address these, over a medium-term (10 year) period.</a:t>
            </a:r>
          </a:p>
          <a:p>
            <a:pPr>
              <a:defRPr/>
            </a:pPr>
            <a:r>
              <a:rPr lang="en-US" dirty="0" smtClean="0"/>
              <a:t>YouTube: 1800 resources for aquaculture when we wrote the review, 4800 today: 260% growth, 750% </a:t>
            </a:r>
            <a:r>
              <a:rPr lang="en-US" dirty="0" err="1" smtClean="0"/>
              <a:t>annualised</a:t>
            </a:r>
            <a:r>
              <a:rPr lang="en-US" dirty="0" smtClean="0"/>
              <a:t> growth</a:t>
            </a:r>
          </a:p>
          <a:p>
            <a:pPr>
              <a:defRPr/>
            </a:pPr>
            <a:r>
              <a:rPr lang="en-US" dirty="0" smtClean="0"/>
              <a:t>Aquaculture </a:t>
            </a:r>
            <a:r>
              <a:rPr lang="en-US" dirty="0" err="1" smtClean="0"/>
              <a:t>modelling</a:t>
            </a:r>
            <a:r>
              <a:rPr lang="en-US" dirty="0" smtClean="0"/>
              <a:t> went from 20 to 132 hits on YouTube, 660% growth, 2000% </a:t>
            </a:r>
            <a:r>
              <a:rPr lang="en-US" dirty="0" err="1" smtClean="0"/>
              <a:t>annualised</a:t>
            </a:r>
            <a:r>
              <a:rPr lang="en-US" dirty="0" smtClean="0"/>
              <a:t> (4 month period elapsed).</a:t>
            </a:r>
          </a:p>
        </p:txBody>
      </p:sp>
      <p:sp>
        <p:nvSpPr>
          <p:cNvPr id="88068" name="Slide Number Placeholder 3"/>
          <p:cNvSpPr>
            <a:spLocks noGrp="1"/>
          </p:cNvSpPr>
          <p:nvPr>
            <p:ph type="sldNum" sz="quarter" idx="5"/>
          </p:nvPr>
        </p:nvSpPr>
        <p:spPr bwMode="auto">
          <a:xfrm>
            <a:off x="3850443" y="9430091"/>
            <a:ext cx="2945659" cy="496411"/>
          </a:xfrm>
          <a:prstGeom prst="rect">
            <a:avLst/>
          </a:prstGeom>
          <a:noFill/>
          <a:ln>
            <a:miter lim="800000"/>
            <a:headEnd/>
            <a:tailEnd/>
          </a:ln>
        </p:spPr>
        <p:txBody>
          <a:bodyPr wrap="square" lIns="91432" tIns="45716" rIns="91432" bIns="45716" numCol="1" anchorCtr="0" compatLnSpc="1">
            <a:prstTxWarp prst="textNoShape">
              <a:avLst/>
            </a:prstTxWarp>
          </a:bodyPr>
          <a:lstStyle/>
          <a:p>
            <a:fld id="{53AB9AFA-F46B-491B-87C7-828ED76277AE}" type="slidenum">
              <a:rPr lang="en-US" smtClean="0">
                <a:solidFill>
                  <a:prstClr val="black"/>
                </a:solidFill>
                <a:latin typeface="Arial" pitchFamily="34" charset="0"/>
              </a:rPr>
              <a:pPr/>
              <a:t>51</a:t>
            </a:fld>
            <a:endParaRPr lang="en-US" smtClean="0">
              <a:solidFill>
                <a:prstClr val="black"/>
              </a:solidFill>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52</a:t>
            </a:fld>
            <a:endParaRPr lang="en-GB"/>
          </a:p>
        </p:txBody>
      </p:sp>
    </p:spTree>
    <p:extLst>
      <p:ext uri="{BB962C8B-B14F-4D97-AF65-F5344CB8AC3E}">
        <p14:creationId xmlns:p14="http://schemas.microsoft.com/office/powerpoint/2010/main" val="158084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5</a:t>
            </a:fld>
            <a:endParaRPr lang="en-GB"/>
          </a:p>
        </p:txBody>
      </p:sp>
    </p:spTree>
    <p:extLst>
      <p:ext uri="{BB962C8B-B14F-4D97-AF65-F5344CB8AC3E}">
        <p14:creationId xmlns:p14="http://schemas.microsoft.com/office/powerpoint/2010/main" val="428960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6</a:t>
            </a:fld>
            <a:endParaRPr lang="en-GB"/>
          </a:p>
        </p:txBody>
      </p:sp>
    </p:spTree>
    <p:extLst>
      <p:ext uri="{BB962C8B-B14F-4D97-AF65-F5344CB8AC3E}">
        <p14:creationId xmlns:p14="http://schemas.microsoft.com/office/powerpoint/2010/main" val="143168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7</a:t>
            </a:fld>
            <a:endParaRPr lang="en-GB"/>
          </a:p>
        </p:txBody>
      </p:sp>
    </p:spTree>
    <p:extLst>
      <p:ext uri="{BB962C8B-B14F-4D97-AF65-F5344CB8AC3E}">
        <p14:creationId xmlns:p14="http://schemas.microsoft.com/office/powerpoint/2010/main" val="226638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8</a:t>
            </a:fld>
            <a:endParaRPr lang="en-GB"/>
          </a:p>
        </p:txBody>
      </p:sp>
    </p:spTree>
    <p:extLst>
      <p:ext uri="{BB962C8B-B14F-4D97-AF65-F5344CB8AC3E}">
        <p14:creationId xmlns:p14="http://schemas.microsoft.com/office/powerpoint/2010/main" val="107654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08FD32-9F43-4E9C-B7B7-7C3ACFCFEB85}" type="slidenum">
              <a:rPr lang="en-GB" smtClean="0"/>
              <a:t>9</a:t>
            </a:fld>
            <a:endParaRPr lang="en-GB"/>
          </a:p>
        </p:txBody>
      </p:sp>
    </p:spTree>
    <p:extLst>
      <p:ext uri="{BB962C8B-B14F-4D97-AF65-F5344CB8AC3E}">
        <p14:creationId xmlns:p14="http://schemas.microsoft.com/office/powerpoint/2010/main" val="113254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EE9CFC6-7FBA-4B3E-97D4-8FD1118E10B9}" type="datetimeFigureOut">
              <a:rPr lang="en-GB" smtClean="0"/>
              <a:t>16/05/2012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A73589-25D9-4566-87DE-97CC9B47E20B}" type="slidenum">
              <a:rPr lang="en-GB" smtClean="0"/>
              <a:t>‹#›</a:t>
            </a:fld>
            <a:endParaRPr lang="en-GB"/>
          </a:p>
        </p:txBody>
      </p:sp>
    </p:spTree>
    <p:extLst>
      <p:ext uri="{BB962C8B-B14F-4D97-AF65-F5344CB8AC3E}">
        <p14:creationId xmlns:p14="http://schemas.microsoft.com/office/powerpoint/2010/main" val="115376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EE9CFC6-7FBA-4B3E-97D4-8FD1118E10B9}" type="datetimeFigureOut">
              <a:rPr lang="en-GB" smtClean="0"/>
              <a:t>16/05/2012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A73589-25D9-4566-87DE-97CC9B47E20B}" type="slidenum">
              <a:rPr lang="en-GB" smtClean="0"/>
              <a:t>‹#›</a:t>
            </a:fld>
            <a:endParaRPr lang="en-GB"/>
          </a:p>
        </p:txBody>
      </p:sp>
    </p:spTree>
    <p:extLst>
      <p:ext uri="{BB962C8B-B14F-4D97-AF65-F5344CB8AC3E}">
        <p14:creationId xmlns:p14="http://schemas.microsoft.com/office/powerpoint/2010/main" val="353605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EE9CFC6-7FBA-4B3E-97D4-8FD1118E10B9}" type="datetimeFigureOut">
              <a:rPr lang="en-GB" smtClean="0"/>
              <a:t>16/05/2012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A73589-25D9-4566-87DE-97CC9B47E20B}" type="slidenum">
              <a:rPr lang="en-GB" smtClean="0"/>
              <a:t>‹#›</a:t>
            </a:fld>
            <a:endParaRPr lang="en-GB"/>
          </a:p>
        </p:txBody>
      </p:sp>
    </p:spTree>
    <p:extLst>
      <p:ext uri="{BB962C8B-B14F-4D97-AF65-F5344CB8AC3E}">
        <p14:creationId xmlns:p14="http://schemas.microsoft.com/office/powerpoint/2010/main" val="310311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EE9CFC6-7FBA-4B3E-97D4-8FD1118E10B9}" type="datetimeFigureOut">
              <a:rPr lang="en-GB" smtClean="0"/>
              <a:t>16/05/2012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A73589-25D9-4566-87DE-97CC9B47E20B}" type="slidenum">
              <a:rPr lang="en-GB" smtClean="0"/>
              <a:t>‹#›</a:t>
            </a:fld>
            <a:endParaRPr lang="en-GB"/>
          </a:p>
        </p:txBody>
      </p:sp>
    </p:spTree>
    <p:extLst>
      <p:ext uri="{BB962C8B-B14F-4D97-AF65-F5344CB8AC3E}">
        <p14:creationId xmlns:p14="http://schemas.microsoft.com/office/powerpoint/2010/main" val="393045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E9CFC6-7FBA-4B3E-97D4-8FD1118E10B9}" type="datetimeFigureOut">
              <a:rPr lang="en-GB" smtClean="0"/>
              <a:t>16/05/2012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A73589-25D9-4566-87DE-97CC9B47E20B}" type="slidenum">
              <a:rPr lang="en-GB" smtClean="0"/>
              <a:t>‹#›</a:t>
            </a:fld>
            <a:endParaRPr lang="en-GB"/>
          </a:p>
        </p:txBody>
      </p:sp>
    </p:spTree>
    <p:extLst>
      <p:ext uri="{BB962C8B-B14F-4D97-AF65-F5344CB8AC3E}">
        <p14:creationId xmlns:p14="http://schemas.microsoft.com/office/powerpoint/2010/main" val="3846820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EE9CFC6-7FBA-4B3E-97D4-8FD1118E10B9}" type="datetimeFigureOut">
              <a:rPr lang="en-GB" smtClean="0"/>
              <a:t>16/05/2012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A73589-25D9-4566-87DE-97CC9B47E20B}" type="slidenum">
              <a:rPr lang="en-GB" smtClean="0"/>
              <a:t>‹#›</a:t>
            </a:fld>
            <a:endParaRPr lang="en-GB"/>
          </a:p>
        </p:txBody>
      </p:sp>
    </p:spTree>
    <p:extLst>
      <p:ext uri="{BB962C8B-B14F-4D97-AF65-F5344CB8AC3E}">
        <p14:creationId xmlns:p14="http://schemas.microsoft.com/office/powerpoint/2010/main" val="160983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EE9CFC6-7FBA-4B3E-97D4-8FD1118E10B9}" type="datetimeFigureOut">
              <a:rPr lang="en-GB" smtClean="0"/>
              <a:t>16/05/2012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3A73589-25D9-4566-87DE-97CC9B47E20B}" type="slidenum">
              <a:rPr lang="en-GB" smtClean="0"/>
              <a:t>‹#›</a:t>
            </a:fld>
            <a:endParaRPr lang="en-GB"/>
          </a:p>
        </p:txBody>
      </p:sp>
    </p:spTree>
    <p:extLst>
      <p:ext uri="{BB962C8B-B14F-4D97-AF65-F5344CB8AC3E}">
        <p14:creationId xmlns:p14="http://schemas.microsoft.com/office/powerpoint/2010/main" val="93558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EE9CFC6-7FBA-4B3E-97D4-8FD1118E10B9}" type="datetimeFigureOut">
              <a:rPr lang="en-GB" smtClean="0"/>
              <a:t>16/05/2012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3A73589-25D9-4566-87DE-97CC9B47E20B}" type="slidenum">
              <a:rPr lang="en-GB" smtClean="0"/>
              <a:t>‹#›</a:t>
            </a:fld>
            <a:endParaRPr lang="en-GB"/>
          </a:p>
        </p:txBody>
      </p:sp>
    </p:spTree>
    <p:extLst>
      <p:ext uri="{BB962C8B-B14F-4D97-AF65-F5344CB8AC3E}">
        <p14:creationId xmlns:p14="http://schemas.microsoft.com/office/powerpoint/2010/main" val="281314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9CFC6-7FBA-4B3E-97D4-8FD1118E10B9}" type="datetimeFigureOut">
              <a:rPr lang="en-GB" smtClean="0"/>
              <a:t>16/05/2012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3A73589-25D9-4566-87DE-97CC9B47E20B}" type="slidenum">
              <a:rPr lang="en-GB" smtClean="0"/>
              <a:t>‹#›</a:t>
            </a:fld>
            <a:endParaRPr lang="en-GB"/>
          </a:p>
        </p:txBody>
      </p:sp>
    </p:spTree>
    <p:extLst>
      <p:ext uri="{BB962C8B-B14F-4D97-AF65-F5344CB8AC3E}">
        <p14:creationId xmlns:p14="http://schemas.microsoft.com/office/powerpoint/2010/main" val="161328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E9CFC6-7FBA-4B3E-97D4-8FD1118E10B9}" type="datetimeFigureOut">
              <a:rPr lang="en-GB" smtClean="0"/>
              <a:t>16/05/2012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A73589-25D9-4566-87DE-97CC9B47E20B}" type="slidenum">
              <a:rPr lang="en-GB" smtClean="0"/>
              <a:t>‹#›</a:t>
            </a:fld>
            <a:endParaRPr lang="en-GB"/>
          </a:p>
        </p:txBody>
      </p:sp>
    </p:spTree>
    <p:extLst>
      <p:ext uri="{BB962C8B-B14F-4D97-AF65-F5344CB8AC3E}">
        <p14:creationId xmlns:p14="http://schemas.microsoft.com/office/powerpoint/2010/main" val="249436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E9CFC6-7FBA-4B3E-97D4-8FD1118E10B9}" type="datetimeFigureOut">
              <a:rPr lang="en-GB" smtClean="0"/>
              <a:t>16/05/2012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A73589-25D9-4566-87DE-97CC9B47E20B}" type="slidenum">
              <a:rPr lang="en-GB" smtClean="0"/>
              <a:t>‹#›</a:t>
            </a:fld>
            <a:endParaRPr lang="en-GB"/>
          </a:p>
        </p:txBody>
      </p:sp>
    </p:spTree>
    <p:extLst>
      <p:ext uri="{BB962C8B-B14F-4D97-AF65-F5344CB8AC3E}">
        <p14:creationId xmlns:p14="http://schemas.microsoft.com/office/powerpoint/2010/main" val="422264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E9CFC6-7FBA-4B3E-97D4-8FD1118E10B9}" type="datetimeFigureOut">
              <a:rPr lang="en-GB" smtClean="0"/>
              <a:t>16/05/2012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73589-25D9-4566-87DE-97CC9B47E20B}" type="slidenum">
              <a:rPr lang="en-GB" smtClean="0"/>
              <a:t>‹#›</a:t>
            </a:fld>
            <a:endParaRPr lang="en-GB"/>
          </a:p>
        </p:txBody>
      </p:sp>
    </p:spTree>
    <p:extLst>
      <p:ext uri="{BB962C8B-B14F-4D97-AF65-F5344CB8AC3E}">
        <p14:creationId xmlns:p14="http://schemas.microsoft.com/office/powerpoint/2010/main" val="190508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7.wm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24.xml"/><Relationship Id="rId7" Type="http://schemas.openxmlformats.org/officeDocument/2006/relationships/slide" Target="slide29.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slide" Target="slide28.xml"/><Relationship Id="rId5" Type="http://schemas.openxmlformats.org/officeDocument/2006/relationships/slide" Target="slide27.xml"/><Relationship Id="rId4" Type="http://schemas.openxmlformats.org/officeDocument/2006/relationships/slide" Target="slide26.xml"/><Relationship Id="rId9" Type="http://schemas.openxmlformats.org/officeDocument/2006/relationships/slide" Target="slide31.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56.png"/><Relationship Id="rId18" Type="http://schemas.openxmlformats.org/officeDocument/2006/relationships/image" Target="../media/image59.emf"/><Relationship Id="rId26" Type="http://schemas.microsoft.com/office/2007/relationships/hdphoto" Target="../media/hdphoto7.wdp"/><Relationship Id="rId3" Type="http://schemas.openxmlformats.org/officeDocument/2006/relationships/image" Target="../media/image48.jpeg"/><Relationship Id="rId21" Type="http://schemas.openxmlformats.org/officeDocument/2006/relationships/image" Target="../media/image62.emf"/><Relationship Id="rId7" Type="http://schemas.openxmlformats.org/officeDocument/2006/relationships/image" Target="../media/image52.jpeg"/><Relationship Id="rId12" Type="http://schemas.microsoft.com/office/2007/relationships/hdphoto" Target="../media/hdphoto3.wdp"/><Relationship Id="rId17" Type="http://schemas.microsoft.com/office/2007/relationships/hdphoto" Target="../media/hdphoto5.wdp"/><Relationship Id="rId25" Type="http://schemas.openxmlformats.org/officeDocument/2006/relationships/image" Target="../media/image65.png"/><Relationship Id="rId2" Type="http://schemas.openxmlformats.org/officeDocument/2006/relationships/notesSlide" Target="../notesSlides/notesSlide25.xml"/><Relationship Id="rId16" Type="http://schemas.openxmlformats.org/officeDocument/2006/relationships/image" Target="../media/image58.png"/><Relationship Id="rId20" Type="http://schemas.openxmlformats.org/officeDocument/2006/relationships/image" Target="../media/image61.emf"/><Relationship Id="rId29" Type="http://schemas.openxmlformats.org/officeDocument/2006/relationships/image" Target="../media/image68.emf"/><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5.png"/><Relationship Id="rId24" Type="http://schemas.openxmlformats.org/officeDocument/2006/relationships/image" Target="../media/image64.emf"/><Relationship Id="rId5" Type="http://schemas.openxmlformats.org/officeDocument/2006/relationships/image" Target="../media/image50.emf"/><Relationship Id="rId15" Type="http://schemas.openxmlformats.org/officeDocument/2006/relationships/image" Target="../media/image57.emf"/><Relationship Id="rId23" Type="http://schemas.microsoft.com/office/2007/relationships/hdphoto" Target="../media/hdphoto6.wdp"/><Relationship Id="rId28" Type="http://schemas.openxmlformats.org/officeDocument/2006/relationships/image" Target="../media/image67.emf"/><Relationship Id="rId10" Type="http://schemas.microsoft.com/office/2007/relationships/hdphoto" Target="../media/hdphoto2.wdp"/><Relationship Id="rId19" Type="http://schemas.openxmlformats.org/officeDocument/2006/relationships/image" Target="../media/image60.emf"/><Relationship Id="rId4" Type="http://schemas.openxmlformats.org/officeDocument/2006/relationships/image" Target="../media/image49.jpeg"/><Relationship Id="rId9" Type="http://schemas.openxmlformats.org/officeDocument/2006/relationships/image" Target="../media/image54.png"/><Relationship Id="rId14" Type="http://schemas.microsoft.com/office/2007/relationships/hdphoto" Target="../media/hdphoto4.wdp"/><Relationship Id="rId22" Type="http://schemas.openxmlformats.org/officeDocument/2006/relationships/image" Target="../media/image63.png"/><Relationship Id="rId27" Type="http://schemas.openxmlformats.org/officeDocument/2006/relationships/image" Target="../media/image66.emf"/><Relationship Id="rId30" Type="http://schemas.openxmlformats.org/officeDocument/2006/relationships/slide" Target="slide21.xml"/></Relationships>
</file>

<file path=ppt/slides/_rels/slide2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slide" Target="slide21.xml"/><Relationship Id="rId4" Type="http://schemas.openxmlformats.org/officeDocument/2006/relationships/image" Target="../media/image71.jpeg"/><Relationship Id="rId9" Type="http://schemas.openxmlformats.org/officeDocument/2006/relationships/image" Target="../media/image76.emf"/></Relationships>
</file>

<file path=ppt/slides/_rels/slide29.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77.jpeg"/><Relationship Id="rId7" Type="http://schemas.openxmlformats.org/officeDocument/2006/relationships/image" Target="../media/image79.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image" Target="../media/image77.jpe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1.emf"/></Relationships>
</file>

<file path=ppt/slides/_rels/slide3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7.png"/><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8.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9.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117.jpeg"/><Relationship Id="rId4" Type="http://schemas.openxmlformats.org/officeDocument/2006/relationships/image" Target="../media/image11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8" Type="http://schemas.openxmlformats.org/officeDocument/2006/relationships/hyperlink" Target="http://insitu.cmr.no/akvavis/akvavis.html" TargetMode="External"/><Relationship Id="rId3" Type="http://schemas.openxmlformats.org/officeDocument/2006/relationships/hyperlink" Target="http://www.ecowin.com/" TargetMode="External"/><Relationship Id="rId7" Type="http://schemas.openxmlformats.org/officeDocument/2006/relationships/hyperlink" Target="http://oss.delft3d.nl/" TargetMode="External"/><Relationship Id="rId12" Type="http://schemas.openxmlformats.org/officeDocument/2006/relationships/hyperlink" Target="http://www.cmr.no/cmr_computing/index.cfm?id=296613"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atmodel.tamu.edu/" TargetMode="External"/><Relationship Id="rId11" Type="http://schemas.openxmlformats.org/officeDocument/2006/relationships/hyperlink" Target="http://www.spear.cn/default.aspx" TargetMode="External"/><Relationship Id="rId5" Type="http://schemas.openxmlformats.org/officeDocument/2006/relationships/hyperlink" Target="http://www.eutro.org/" TargetMode="External"/><Relationship Id="rId10" Type="http://schemas.openxmlformats.org/officeDocument/2006/relationships/hyperlink" Target="http://www.polislitoralriaformosa.pt/forward/" TargetMode="External"/><Relationship Id="rId4" Type="http://schemas.openxmlformats.org/officeDocument/2006/relationships/hyperlink" Target="http://www.farmscale.org/" TargetMode="External"/><Relationship Id="rId9" Type="http://schemas.openxmlformats.org/officeDocument/2006/relationships/hyperlink" Target="http://www.coexistproject.e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435" r="4564" b="3896"/>
          <a:stretch/>
        </p:blipFill>
        <p:spPr>
          <a:xfrm>
            <a:off x="-425443" y="-289730"/>
            <a:ext cx="9567079" cy="7147730"/>
          </a:xfrm>
          <a:prstGeom prst="rect">
            <a:avLst/>
          </a:prstGeom>
        </p:spPr>
      </p:pic>
      <p:sp>
        <p:nvSpPr>
          <p:cNvPr id="2" name="Title 1"/>
          <p:cNvSpPr>
            <a:spLocks noGrp="1"/>
          </p:cNvSpPr>
          <p:nvPr>
            <p:ph type="ctrTitle"/>
          </p:nvPr>
        </p:nvSpPr>
        <p:spPr>
          <a:xfrm>
            <a:off x="677868" y="1124744"/>
            <a:ext cx="7772400" cy="1152128"/>
          </a:xfrm>
          <a:effectLst>
            <a:outerShdw blurRad="50800" dist="50800" dir="5400000" algn="ctr" rotWithShape="0">
              <a:schemeClr val="accent5">
                <a:lumMod val="60000"/>
                <a:lumOff val="40000"/>
              </a:schemeClr>
            </a:outerShdw>
          </a:effectLst>
        </p:spPr>
        <p:txBody>
          <a:bodyPr>
            <a:normAutofit/>
          </a:bodyPr>
          <a:lstStyle/>
          <a:p>
            <a:r>
              <a:rPr lang="pt-PT" sz="4000" b="1" dirty="0" smtClean="0">
                <a:solidFill>
                  <a:srgbClr val="2B4C73"/>
                </a:solidFill>
                <a:effectLst>
                  <a:outerShdw blurRad="38100" dist="38100" dir="2700000" algn="tl">
                    <a:srgbClr val="000000">
                      <a:alpha val="43137"/>
                    </a:srgbClr>
                  </a:outerShdw>
                </a:effectLst>
                <a:latin typeface="Candara" pitchFamily="34" charset="0"/>
              </a:rPr>
              <a:t>Gestão de Sistemas Aquáticos</a:t>
            </a:r>
            <a:endParaRPr lang="pt-PT" sz="4000" b="1" dirty="0">
              <a:solidFill>
                <a:srgbClr val="2B4C73"/>
              </a:solidFill>
              <a:effectLst>
                <a:outerShdw blurRad="38100" dist="38100" dir="2700000" algn="tl">
                  <a:srgbClr val="000000">
                    <a:alpha val="43137"/>
                  </a:srgbClr>
                </a:outerShdw>
              </a:effectLst>
              <a:latin typeface="Candara" pitchFamily="34" charset="0"/>
            </a:endParaRPr>
          </a:p>
        </p:txBody>
      </p:sp>
      <p:sp>
        <p:nvSpPr>
          <p:cNvPr id="3" name="Subtitle 2"/>
          <p:cNvSpPr>
            <a:spLocks noGrp="1"/>
          </p:cNvSpPr>
          <p:nvPr>
            <p:ph type="subTitle" idx="1"/>
          </p:nvPr>
        </p:nvSpPr>
        <p:spPr>
          <a:xfrm>
            <a:off x="207584" y="2636912"/>
            <a:ext cx="8712968" cy="792088"/>
          </a:xfrm>
          <a:effectLst>
            <a:outerShdw blurRad="50800" dist="38100" dir="5400000" algn="ctr" rotWithShape="0">
              <a:schemeClr val="accent3">
                <a:lumMod val="60000"/>
                <a:lumOff val="40000"/>
              </a:schemeClr>
            </a:outerShdw>
          </a:effectLst>
        </p:spPr>
        <p:txBody>
          <a:bodyPr>
            <a:normAutofit/>
          </a:bodyPr>
          <a:lstStyle/>
          <a:p>
            <a:r>
              <a:rPr lang="pt-PT" sz="3600" dirty="0" smtClean="0">
                <a:solidFill>
                  <a:srgbClr val="00B050"/>
                </a:solidFill>
                <a:latin typeface="Arial Rounded MT Bold" pitchFamily="34" charset="0"/>
              </a:rPr>
              <a:t>Tecnologias Virtuais: Processamento</a:t>
            </a:r>
          </a:p>
        </p:txBody>
      </p:sp>
      <p:sp>
        <p:nvSpPr>
          <p:cNvPr id="4" name="Subtitle 2"/>
          <p:cNvSpPr txBox="1">
            <a:spLocks/>
          </p:cNvSpPr>
          <p:nvPr/>
        </p:nvSpPr>
        <p:spPr>
          <a:xfrm>
            <a:off x="1475656" y="5661248"/>
            <a:ext cx="6400800" cy="3114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pt-PT" sz="1600" b="1" dirty="0" smtClean="0">
                <a:solidFill>
                  <a:schemeClr val="bg1">
                    <a:lumMod val="50000"/>
                  </a:schemeClr>
                </a:solidFill>
                <a:latin typeface="Candara" pitchFamily="34" charset="0"/>
                <a:cs typeface="Arial" pitchFamily="34" charset="0"/>
              </a:rPr>
              <a:t>FCT-UNL, Monte da Caparica, 2012</a:t>
            </a:r>
            <a:endParaRPr lang="pt-PT" sz="1600" b="1" dirty="0">
              <a:solidFill>
                <a:schemeClr val="bg1">
                  <a:lumMod val="50000"/>
                </a:schemeClr>
              </a:solidFill>
              <a:latin typeface="Candara" pitchFamily="34" charset="0"/>
              <a:cs typeface="Arial" pitchFamily="34" charset="0"/>
            </a:endParaRPr>
          </a:p>
        </p:txBody>
      </p:sp>
      <p:sp>
        <p:nvSpPr>
          <p:cNvPr id="5" name="Rectangle 4"/>
          <p:cNvSpPr/>
          <p:nvPr/>
        </p:nvSpPr>
        <p:spPr>
          <a:xfrm>
            <a:off x="99572" y="3450486"/>
            <a:ext cx="8928992" cy="338554"/>
          </a:xfrm>
          <a:prstGeom prst="rect">
            <a:avLst/>
          </a:prstGeom>
        </p:spPr>
        <p:txBody>
          <a:bodyPr wrap="square">
            <a:spAutoFit/>
          </a:bodyPr>
          <a:lstStyle/>
          <a:p>
            <a:r>
              <a:rPr lang="pt-PT" sz="1600" dirty="0" smtClean="0">
                <a:solidFill>
                  <a:schemeClr val="bg1">
                    <a:lumMod val="50000"/>
                  </a:schemeClr>
                </a:solidFill>
                <a:latin typeface="Arial Rounded MT Bold" pitchFamily="34" charset="0"/>
              </a:rPr>
              <a:t>(Bases de dados, </a:t>
            </a:r>
            <a:r>
              <a:rPr lang="pt-PT" sz="1600" dirty="0">
                <a:solidFill>
                  <a:schemeClr val="bg1">
                    <a:lumMod val="50000"/>
                  </a:schemeClr>
                </a:solidFill>
                <a:latin typeface="Arial Rounded MT Bold" pitchFamily="34" charset="0"/>
              </a:rPr>
              <a:t>Detecção Remota, Sistemas </a:t>
            </a:r>
            <a:r>
              <a:rPr lang="pt-PT" sz="1600" dirty="0" smtClean="0">
                <a:solidFill>
                  <a:schemeClr val="bg1">
                    <a:lumMod val="50000"/>
                  </a:schemeClr>
                </a:solidFill>
                <a:latin typeface="Arial Rounded MT Bold" pitchFamily="34" charset="0"/>
              </a:rPr>
              <a:t>de Informação Geográfica (SIG), Modelos)</a:t>
            </a:r>
          </a:p>
        </p:txBody>
      </p:sp>
      <p:sp>
        <p:nvSpPr>
          <p:cNvPr id="6" name="Rectangle 5"/>
          <p:cNvSpPr/>
          <p:nvPr/>
        </p:nvSpPr>
        <p:spPr>
          <a:xfrm>
            <a:off x="927664" y="4211796"/>
            <a:ext cx="7272808" cy="523220"/>
          </a:xfrm>
          <a:prstGeom prst="rect">
            <a:avLst/>
          </a:prstGeom>
        </p:spPr>
        <p:txBody>
          <a:bodyPr wrap="square">
            <a:spAutoFit/>
          </a:bodyPr>
          <a:lstStyle/>
          <a:p>
            <a:pPr algn="ctr"/>
            <a:r>
              <a:rPr lang="pt-PT" sz="2800" b="1" dirty="0" smtClean="0">
                <a:solidFill>
                  <a:schemeClr val="accent3">
                    <a:lumMod val="50000"/>
                  </a:schemeClr>
                </a:solidFill>
                <a:latin typeface="Century Gothic" pitchFamily="34" charset="0"/>
                <a:ea typeface="Adobe Fan Heiti Std B" pitchFamily="34" charset="-128"/>
              </a:rPr>
              <a:t>Filipa </a:t>
            </a:r>
            <a:r>
              <a:rPr lang="pt-PT" sz="2800" b="1" dirty="0" err="1" smtClean="0">
                <a:solidFill>
                  <a:schemeClr val="accent3">
                    <a:lumMod val="50000"/>
                  </a:schemeClr>
                </a:solidFill>
                <a:latin typeface="Century Gothic" pitchFamily="34" charset="0"/>
                <a:ea typeface="Adobe Fan Heiti Std B" pitchFamily="34" charset="-128"/>
              </a:rPr>
              <a:t>Vazquez</a:t>
            </a:r>
            <a:r>
              <a:rPr lang="pt-PT" sz="2800" b="1" dirty="0" smtClean="0">
                <a:solidFill>
                  <a:schemeClr val="accent3">
                    <a:lumMod val="50000"/>
                  </a:schemeClr>
                </a:solidFill>
                <a:latin typeface="Century Gothic" pitchFamily="34" charset="0"/>
                <a:ea typeface="Adobe Fan Heiti Std B" pitchFamily="34" charset="-128"/>
              </a:rPr>
              <a:t> &amp; Camille </a:t>
            </a:r>
            <a:r>
              <a:rPr lang="pt-PT" sz="2800" b="1" dirty="0" err="1" smtClean="0">
                <a:solidFill>
                  <a:schemeClr val="accent3">
                    <a:lumMod val="50000"/>
                  </a:schemeClr>
                </a:solidFill>
                <a:latin typeface="Century Gothic" pitchFamily="34" charset="0"/>
                <a:ea typeface="Adobe Fan Heiti Std B" pitchFamily="34" charset="-128"/>
              </a:rPr>
              <a:t>Saurel</a:t>
            </a:r>
            <a:endParaRPr lang="pt-PT" sz="2800" b="1" dirty="0" smtClean="0">
              <a:solidFill>
                <a:schemeClr val="accent3">
                  <a:lumMod val="50000"/>
                </a:schemeClr>
              </a:solidFill>
              <a:latin typeface="Century Gothic" pitchFamily="34" charset="0"/>
              <a:ea typeface="Adobe Fan Heiti Std B" pitchFamily="34" charset="-128"/>
            </a:endParaRPr>
          </a:p>
        </p:txBody>
      </p:sp>
      <p:sp>
        <p:nvSpPr>
          <p:cNvPr id="7" name="Rectangle 6"/>
          <p:cNvSpPr/>
          <p:nvPr/>
        </p:nvSpPr>
        <p:spPr>
          <a:xfrm>
            <a:off x="0" y="6381328"/>
            <a:ext cx="7308304" cy="353943"/>
          </a:xfrm>
          <a:prstGeom prst="rect">
            <a:avLst/>
          </a:prstGeom>
        </p:spPr>
        <p:txBody>
          <a:bodyPr wrap="square">
            <a:spAutoFit/>
          </a:bodyPr>
          <a:lstStyle/>
          <a:p>
            <a:r>
              <a:rPr lang="pt-PT" sz="1700" dirty="0" smtClean="0">
                <a:solidFill>
                  <a:schemeClr val="bg1">
                    <a:lumMod val="50000"/>
                  </a:schemeClr>
                </a:solidFill>
                <a:latin typeface="Candara" pitchFamily="34" charset="0"/>
              </a:rPr>
              <a:t>camillesaurel@hotmail.com; filipa.vazquez@gmail.com</a:t>
            </a:r>
            <a:endParaRPr lang="pt-PT" sz="1400" dirty="0" smtClean="0">
              <a:solidFill>
                <a:schemeClr val="bg1">
                  <a:lumMod val="50000"/>
                </a:schemeClr>
              </a:solidFill>
              <a:latin typeface="Candara"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92" y="121640"/>
            <a:ext cx="1462000" cy="612000"/>
          </a:xfrm>
          <a:prstGeom prst="rect">
            <a:avLst/>
          </a:prstGeom>
        </p:spPr>
      </p:pic>
      <p:pic>
        <p:nvPicPr>
          <p:cNvPr id="11"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25000" r="100000"/>
                    </a14:imgEffect>
                  </a14:imgLayer>
                </a14:imgProps>
              </a:ext>
            </a:extLst>
          </a:blip>
          <a:srcRect/>
          <a:stretch>
            <a:fillRect/>
          </a:stretch>
        </p:blipFill>
        <p:spPr bwMode="auto">
          <a:xfrm>
            <a:off x="8148901" y="6206248"/>
            <a:ext cx="738529" cy="540000"/>
          </a:xfrm>
          <a:prstGeom prst="rect">
            <a:avLst/>
          </a:prstGeom>
          <a:noFill/>
          <a:ln w="9525">
            <a:noFill/>
            <a:miter lim="800000"/>
            <a:headEnd/>
            <a:tailEnd/>
          </a:ln>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89505" y="6244944"/>
            <a:ext cx="692013" cy="547200"/>
          </a:xfrm>
          <a:prstGeom prst="rect">
            <a:avLst/>
          </a:prstGeom>
        </p:spPr>
      </p:pic>
    </p:spTree>
    <p:extLst>
      <p:ext uri="{BB962C8B-B14F-4D97-AF65-F5344CB8AC3E}">
        <p14:creationId xmlns:p14="http://schemas.microsoft.com/office/powerpoint/2010/main" val="1515766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185" y="77862"/>
            <a:ext cx="8229600" cy="1143000"/>
          </a:xfrm>
        </p:spPr>
        <p:txBody>
          <a:bodyPr>
            <a:normAutofit/>
          </a:bodyPr>
          <a:lstStyle/>
          <a:p>
            <a:pPr algn="l"/>
            <a:r>
              <a:rPr lang="en-GB" sz="3600" dirty="0" smtClean="0"/>
              <a:t>II-DB: </a:t>
            </a:r>
            <a:r>
              <a:rPr lang="pt-PT" sz="3600" dirty="0"/>
              <a:t>Tipos de </a:t>
            </a:r>
            <a:r>
              <a:rPr lang="pt-PT" sz="3600" dirty="0" smtClean="0"/>
              <a:t>bases de dados</a:t>
            </a:r>
            <a:endParaRPr lang="en-GB" sz="3600" dirty="0"/>
          </a:p>
        </p:txBody>
      </p:sp>
      <p:sp>
        <p:nvSpPr>
          <p:cNvPr id="5" name="Rectangle 3"/>
          <p:cNvSpPr>
            <a:spLocks noChangeArrowheads="1"/>
          </p:cNvSpPr>
          <p:nvPr/>
        </p:nvSpPr>
        <p:spPr bwMode="auto">
          <a:xfrm>
            <a:off x="-32061" y="2132856"/>
            <a:ext cx="2895600" cy="1766887"/>
          </a:xfrm>
          <a:prstGeom prst="rect">
            <a:avLst/>
          </a:prstGeom>
          <a:noFill/>
          <a:ln w="12700">
            <a:noFill/>
            <a:miter lim="800000"/>
            <a:headEnd/>
            <a:tailEnd/>
          </a:ln>
          <a:effectLst/>
        </p:spPr>
        <p:txBody>
          <a:bodyPr lIns="90488" tIns="44450" rIns="90488" bIns="44450"/>
          <a:lstStyle/>
          <a:p>
            <a:pPr marL="685800" indent="-285750">
              <a:lnSpc>
                <a:spcPct val="250000"/>
              </a:lnSpc>
              <a:buFont typeface="Arial" pitchFamily="34" charset="0"/>
              <a:buChar char="•"/>
              <a:defRPr/>
            </a:pPr>
            <a:r>
              <a:rPr lang="pt-PT" sz="2400" dirty="0"/>
              <a:t> Hierárquica</a:t>
            </a:r>
          </a:p>
          <a:p>
            <a:pPr marL="685800" indent="-285750">
              <a:lnSpc>
                <a:spcPct val="250000"/>
              </a:lnSpc>
              <a:buFont typeface="Arial" pitchFamily="34" charset="0"/>
              <a:buChar char="•"/>
              <a:defRPr/>
            </a:pPr>
            <a:r>
              <a:rPr lang="pt-PT" sz="2400" dirty="0"/>
              <a:t> </a:t>
            </a:r>
            <a:r>
              <a:rPr lang="pt-PT" sz="2400" dirty="0" smtClean="0"/>
              <a:t>Distribuída</a:t>
            </a:r>
            <a:endParaRPr lang="pt-PT" sz="2400" dirty="0"/>
          </a:p>
          <a:p>
            <a:pPr marL="685800" indent="-285750">
              <a:lnSpc>
                <a:spcPct val="250000"/>
              </a:lnSpc>
              <a:buFont typeface="Arial" pitchFamily="34" charset="0"/>
              <a:buChar char="•"/>
              <a:defRPr/>
            </a:pPr>
            <a:r>
              <a:rPr lang="pt-PT" sz="2400" dirty="0"/>
              <a:t> Relacional</a:t>
            </a:r>
          </a:p>
        </p:txBody>
      </p:sp>
      <p:pic>
        <p:nvPicPr>
          <p:cNvPr id="6" name="Picture 4"/>
          <p:cNvPicPr>
            <a:picLocks noChangeAspect="1" noChangeArrowheads="1"/>
          </p:cNvPicPr>
          <p:nvPr/>
        </p:nvPicPr>
        <p:blipFill>
          <a:blip r:embed="rId3" cstate="print"/>
          <a:srcRect/>
          <a:stretch>
            <a:fillRect/>
          </a:stretch>
        </p:blipFill>
        <p:spPr bwMode="auto">
          <a:xfrm>
            <a:off x="4715251" y="1220862"/>
            <a:ext cx="1524000" cy="1416050"/>
          </a:xfrm>
          <a:prstGeom prst="rect">
            <a:avLst/>
          </a:prstGeom>
          <a:noFill/>
          <a:ln w="12700">
            <a:noFill/>
            <a:miter lim="800000"/>
            <a:headEnd/>
            <a:tailEnd/>
          </a:ln>
        </p:spPr>
      </p:pic>
      <p:pic>
        <p:nvPicPr>
          <p:cNvPr id="10" name="Picture 8"/>
          <p:cNvPicPr>
            <a:picLocks noChangeAspect="1" noChangeArrowheads="1"/>
          </p:cNvPicPr>
          <p:nvPr/>
        </p:nvPicPr>
        <p:blipFill>
          <a:blip r:embed="rId4" cstate="print"/>
          <a:srcRect/>
          <a:stretch>
            <a:fillRect/>
          </a:stretch>
        </p:blipFill>
        <p:spPr bwMode="auto">
          <a:xfrm>
            <a:off x="6116203" y="1217687"/>
            <a:ext cx="2828925" cy="1419225"/>
          </a:xfrm>
          <a:prstGeom prst="rect">
            <a:avLst/>
          </a:prstGeom>
          <a:noFill/>
          <a:ln w="12700">
            <a:noFill/>
            <a:miter lim="800000"/>
            <a:headEnd/>
            <a:tailEnd/>
          </a:ln>
        </p:spPr>
      </p:pic>
      <p:pic>
        <p:nvPicPr>
          <p:cNvPr id="11" name="Picture 9"/>
          <p:cNvPicPr>
            <a:picLocks noChangeAspect="1" noChangeArrowheads="1"/>
          </p:cNvPicPr>
          <p:nvPr/>
        </p:nvPicPr>
        <p:blipFill>
          <a:blip r:embed="rId5" cstate="print"/>
          <a:srcRect/>
          <a:stretch>
            <a:fillRect/>
          </a:stretch>
        </p:blipFill>
        <p:spPr bwMode="auto">
          <a:xfrm>
            <a:off x="3469655" y="2894855"/>
            <a:ext cx="1866900" cy="2009775"/>
          </a:xfrm>
          <a:prstGeom prst="rect">
            <a:avLst/>
          </a:prstGeom>
          <a:noFill/>
          <a:ln w="12700">
            <a:noFill/>
            <a:miter lim="800000"/>
            <a:headEnd/>
            <a:tailEnd/>
          </a:ln>
        </p:spPr>
      </p:pic>
      <p:sp>
        <p:nvSpPr>
          <p:cNvPr id="12" name="Rectangle 10"/>
          <p:cNvSpPr>
            <a:spLocks noChangeArrowheads="1"/>
          </p:cNvSpPr>
          <p:nvPr/>
        </p:nvSpPr>
        <p:spPr bwMode="auto">
          <a:xfrm>
            <a:off x="381000" y="6262688"/>
            <a:ext cx="3482748" cy="338554"/>
          </a:xfrm>
          <a:prstGeom prst="rect">
            <a:avLst/>
          </a:prstGeom>
          <a:noFill/>
          <a:ln w="12700">
            <a:noFill/>
            <a:miter lim="800000"/>
            <a:headEnd/>
            <a:tailEnd/>
          </a:ln>
        </p:spPr>
        <p:txBody>
          <a:bodyPr wrap="none">
            <a:spAutoFit/>
          </a:bodyPr>
          <a:lstStyle/>
          <a:p>
            <a:r>
              <a:rPr lang="en-GB" sz="1600" dirty="0"/>
              <a:t>http://www.extropia.com/tutorials/sql/</a:t>
            </a:r>
          </a:p>
        </p:txBody>
      </p:sp>
      <p:cxnSp>
        <p:nvCxnSpPr>
          <p:cNvPr id="14" name="Straight Arrow Connector 13"/>
          <p:cNvCxnSpPr/>
          <p:nvPr/>
        </p:nvCxnSpPr>
        <p:spPr>
          <a:xfrm flipV="1">
            <a:off x="2505450" y="2086425"/>
            <a:ext cx="1997562" cy="616471"/>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208030" y="3670785"/>
            <a:ext cx="1125720" cy="2"/>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208030" y="4581128"/>
            <a:ext cx="2920612" cy="1080120"/>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rotWithShape="1">
          <a:blip r:embed="rId6" cstate="print"/>
          <a:srcRect l="25674" t="5483" r="24746" b="51094"/>
          <a:stretch/>
        </p:blipFill>
        <p:spPr bwMode="auto">
          <a:xfrm>
            <a:off x="5220072" y="4221088"/>
            <a:ext cx="3822226" cy="2520280"/>
          </a:xfrm>
          <a:prstGeom prst="rect">
            <a:avLst/>
          </a:prstGeom>
          <a:noFill/>
          <a:ln w="12700">
            <a:noFill/>
            <a:miter lim="800000"/>
            <a:headEnd/>
            <a:tailEnd/>
          </a:ln>
        </p:spPr>
      </p:pic>
    </p:spTree>
    <p:extLst>
      <p:ext uri="{BB962C8B-B14F-4D97-AF65-F5344CB8AC3E}">
        <p14:creationId xmlns:p14="http://schemas.microsoft.com/office/powerpoint/2010/main" val="3220527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pPr algn="l"/>
            <a:r>
              <a:rPr lang="en-GB" sz="3600" dirty="0" smtClean="0"/>
              <a:t>II-DB: BarcaWin2000</a:t>
            </a:r>
            <a:endParaRPr lang="en-GB" sz="3600" dirty="0"/>
          </a:p>
        </p:txBody>
      </p:sp>
      <p:pic>
        <p:nvPicPr>
          <p:cNvPr id="4" name="Picture 3"/>
          <p:cNvPicPr>
            <a:picLocks noChangeAspect="1" noChangeArrowheads="1"/>
          </p:cNvPicPr>
          <p:nvPr/>
        </p:nvPicPr>
        <p:blipFill>
          <a:blip r:embed="rId3" cstate="print"/>
          <a:srcRect/>
          <a:stretch>
            <a:fillRect/>
          </a:stretch>
        </p:blipFill>
        <p:spPr bwMode="auto">
          <a:xfrm>
            <a:off x="323528" y="1938676"/>
            <a:ext cx="4704359" cy="3541721"/>
          </a:xfrm>
          <a:prstGeom prst="rect">
            <a:avLst/>
          </a:prstGeom>
          <a:noFill/>
          <a:ln w="12700">
            <a:noFill/>
            <a:miter lim="800000"/>
            <a:headEnd/>
            <a:tailEnd/>
          </a:ln>
        </p:spPr>
      </p:pic>
      <p:sp>
        <p:nvSpPr>
          <p:cNvPr id="5" name="TextBox 4"/>
          <p:cNvSpPr txBox="1"/>
          <p:nvPr/>
        </p:nvSpPr>
        <p:spPr>
          <a:xfrm>
            <a:off x="107504" y="6444395"/>
            <a:ext cx="2470420" cy="338554"/>
          </a:xfrm>
          <a:prstGeom prst="rect">
            <a:avLst/>
          </a:prstGeom>
          <a:noFill/>
        </p:spPr>
        <p:txBody>
          <a:bodyPr wrap="none" rtlCol="0">
            <a:spAutoFit/>
          </a:bodyPr>
          <a:lstStyle/>
          <a:p>
            <a:r>
              <a:rPr lang="en-GB" sz="1600" dirty="0"/>
              <a:t>http://www.barcawin.com/</a:t>
            </a:r>
          </a:p>
        </p:txBody>
      </p:sp>
      <p:pic>
        <p:nvPicPr>
          <p:cNvPr id="3074" name="Picture 2" descr="http://www.barcawin.com/images/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455" y="1052736"/>
            <a:ext cx="3672000" cy="26568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barcawin.com/images/wiza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455" y="3854570"/>
            <a:ext cx="3672000" cy="290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1687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607" y="1004"/>
            <a:ext cx="8229600" cy="1143000"/>
          </a:xfrm>
        </p:spPr>
        <p:txBody>
          <a:bodyPr>
            <a:normAutofit/>
          </a:bodyPr>
          <a:lstStyle/>
          <a:p>
            <a:pPr algn="l"/>
            <a:r>
              <a:rPr lang="en-GB" sz="3600" dirty="0" smtClean="0"/>
              <a:t>III-RS: Remote Sensing</a:t>
            </a:r>
            <a:endParaRPr lang="en-GB" sz="3600" dirty="0"/>
          </a:p>
        </p:txBody>
      </p:sp>
      <p:sp>
        <p:nvSpPr>
          <p:cNvPr id="3" name="Content Placeholder 2"/>
          <p:cNvSpPr>
            <a:spLocks noGrp="1"/>
          </p:cNvSpPr>
          <p:nvPr>
            <p:ph idx="1"/>
          </p:nvPr>
        </p:nvSpPr>
        <p:spPr/>
        <p:txBody>
          <a:bodyPr>
            <a:normAutofit/>
          </a:bodyPr>
          <a:lstStyle/>
          <a:p>
            <a:pPr marL="0" indent="0">
              <a:buNone/>
            </a:pPr>
            <a:r>
              <a:rPr lang="en-GB" sz="2000" b="1" dirty="0"/>
              <a:t>Remote sensing</a:t>
            </a:r>
            <a:r>
              <a:rPr lang="en-GB" sz="2000" dirty="0"/>
              <a:t> </a:t>
            </a:r>
            <a:r>
              <a:rPr lang="en-US" sz="2000" dirty="0" smtClean="0">
                <a:solidFill>
                  <a:srgbClr val="000000"/>
                </a:solidFill>
              </a:rPr>
              <a:t>is </a:t>
            </a:r>
            <a:r>
              <a:rPr lang="en-US" sz="2000" dirty="0">
                <a:solidFill>
                  <a:srgbClr val="000000"/>
                </a:solidFill>
              </a:rPr>
              <a:t>defined as </a:t>
            </a:r>
            <a:r>
              <a:rPr lang="en-US" sz="2000" dirty="0" smtClean="0">
                <a:solidFill>
                  <a:srgbClr val="000000"/>
                </a:solidFill>
              </a:rPr>
              <a:t>active or passive and describe: 1) </a:t>
            </a:r>
            <a:r>
              <a:rPr lang="en-GB" sz="2000" dirty="0" smtClean="0"/>
              <a:t>acquiring of data </a:t>
            </a:r>
            <a:r>
              <a:rPr lang="en-GB" sz="2000" dirty="0"/>
              <a:t>about an object without touching </a:t>
            </a:r>
            <a:r>
              <a:rPr lang="en-GB" sz="2000" dirty="0" smtClean="0"/>
              <a:t>it (e.g. camera</a:t>
            </a:r>
            <a:r>
              <a:rPr lang="en-GB" sz="2000" dirty="0"/>
              <a:t>, scanner, radar </a:t>
            </a:r>
            <a:r>
              <a:rPr lang="en-GB" sz="2000" dirty="0" smtClean="0"/>
              <a:t>system…); 2) Processing of the data; 3) Interpretation of the data</a:t>
            </a:r>
            <a:endParaRPr lang="en-GB" sz="2000" dirty="0"/>
          </a:p>
        </p:txBody>
      </p:sp>
      <p:pic>
        <p:nvPicPr>
          <p:cNvPr id="4" name="Picture 2" descr="http://iapp.det.unifi.it/uploads/images/immaginiAreeRicerca/remoteSens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31" y="2857461"/>
            <a:ext cx="4464496" cy="35102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0623" y="6376636"/>
            <a:ext cx="1228221" cy="230832"/>
          </a:xfrm>
          <a:prstGeom prst="rect">
            <a:avLst/>
          </a:prstGeom>
          <a:noFill/>
        </p:spPr>
        <p:txBody>
          <a:bodyPr wrap="none" rtlCol="0">
            <a:spAutoFit/>
          </a:bodyPr>
          <a:lstStyle/>
          <a:p>
            <a:r>
              <a:rPr lang="en-GB" sz="900" dirty="0"/>
              <a:t>http://iapp.det.unifi.it</a:t>
            </a:r>
          </a:p>
        </p:txBody>
      </p:sp>
      <p:pic>
        <p:nvPicPr>
          <p:cNvPr id="6" name="Picture 4" descr="http://geohab.org/atlas_files/image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830726"/>
            <a:ext cx="2631832" cy="184228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abitat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9762" y="2770304"/>
            <a:ext cx="2832507" cy="38054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20272" y="4730096"/>
            <a:ext cx="1550424" cy="230832"/>
          </a:xfrm>
          <a:prstGeom prst="rect">
            <a:avLst/>
          </a:prstGeom>
          <a:noFill/>
        </p:spPr>
        <p:txBody>
          <a:bodyPr wrap="none" rtlCol="0">
            <a:spAutoFit/>
          </a:bodyPr>
          <a:lstStyle/>
          <a:p>
            <a:r>
              <a:rPr lang="en-GB" sz="900" dirty="0"/>
              <a:t>http://geohab.org/atlas.html</a:t>
            </a:r>
          </a:p>
        </p:txBody>
      </p:sp>
      <p:sp>
        <p:nvSpPr>
          <p:cNvPr id="9" name="TextBox 8"/>
          <p:cNvSpPr txBox="1"/>
          <p:nvPr/>
        </p:nvSpPr>
        <p:spPr>
          <a:xfrm>
            <a:off x="4101904" y="6575715"/>
            <a:ext cx="2358338" cy="230832"/>
          </a:xfrm>
          <a:prstGeom prst="rect">
            <a:avLst/>
          </a:prstGeom>
          <a:noFill/>
        </p:spPr>
        <p:txBody>
          <a:bodyPr wrap="none" rtlCol="0">
            <a:spAutoFit/>
          </a:bodyPr>
          <a:lstStyle/>
          <a:p>
            <a:r>
              <a:rPr lang="en-GB" sz="900" dirty="0"/>
              <a:t>http://www.loonenvironmental.com/GIS.html</a:t>
            </a:r>
          </a:p>
        </p:txBody>
      </p:sp>
    </p:spTree>
    <p:extLst>
      <p:ext uri="{BB962C8B-B14F-4D97-AF65-F5344CB8AC3E}">
        <p14:creationId xmlns:p14="http://schemas.microsoft.com/office/powerpoint/2010/main" val="3413903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ndvioutline"/>
          <p:cNvPicPr>
            <a:picLocks noChangeAspect="1" noChangeArrowheads="1"/>
          </p:cNvPicPr>
          <p:nvPr/>
        </p:nvPicPr>
        <p:blipFill>
          <a:blip r:embed="rId3" cstate="print"/>
          <a:srcRect/>
          <a:stretch>
            <a:fillRect/>
          </a:stretch>
        </p:blipFill>
        <p:spPr bwMode="auto">
          <a:xfrm>
            <a:off x="899592" y="1052736"/>
            <a:ext cx="7113736" cy="4973797"/>
          </a:xfrm>
          <a:prstGeom prst="rect">
            <a:avLst/>
          </a:prstGeom>
          <a:noFill/>
          <a:ln w="9525">
            <a:noFill/>
            <a:miter lim="800000"/>
            <a:headEnd/>
            <a:tailEnd/>
          </a:ln>
        </p:spPr>
      </p:pic>
      <p:sp>
        <p:nvSpPr>
          <p:cNvPr id="50180" name="Rectangle 4"/>
          <p:cNvSpPr>
            <a:spLocks noChangeArrowheads="1"/>
          </p:cNvSpPr>
          <p:nvPr/>
        </p:nvSpPr>
        <p:spPr bwMode="auto">
          <a:xfrm>
            <a:off x="228600" y="6283325"/>
            <a:ext cx="8915400" cy="587375"/>
          </a:xfrm>
          <a:prstGeom prst="rect">
            <a:avLst/>
          </a:prstGeom>
          <a:noFill/>
          <a:ln w="12700">
            <a:noFill/>
            <a:miter lim="800000"/>
            <a:headEnd/>
            <a:tailEnd/>
          </a:ln>
        </p:spPr>
        <p:txBody>
          <a:bodyPr>
            <a:spAutoFit/>
          </a:bodyPr>
          <a:lstStyle/>
          <a:p>
            <a:pPr>
              <a:lnSpc>
                <a:spcPct val="90000"/>
              </a:lnSpc>
            </a:pPr>
            <a:r>
              <a:rPr lang="en-US" sz="1200" b="0">
                <a:solidFill>
                  <a:schemeClr val="tx1"/>
                </a:solidFill>
              </a:rPr>
              <a:t>NDVI = (Near_Infrared - Red) / (Near_Infrared + Red) Near_Infrared e Red são duas bandas da imagem de satélite. O NDVI situa-se entre -1 e 1. Os pigmentos absorvem grandes quantidades de energia no vermelho (R), e poucas no infravermelho próximo (NIR), ao contrário dos objectos inertes que absorvem todos os espectros da mesma forma.</a:t>
            </a:r>
            <a:endParaRPr lang="en-GB" sz="1200" b="0">
              <a:solidFill>
                <a:schemeClr val="tx1"/>
              </a:solidFill>
            </a:endParaRPr>
          </a:p>
        </p:txBody>
      </p:sp>
      <p:sp>
        <p:nvSpPr>
          <p:cNvPr id="5" name="Title 1"/>
          <p:cNvSpPr txBox="1">
            <a:spLocks/>
          </p:cNvSpPr>
          <p:nvPr/>
        </p:nvSpPr>
        <p:spPr>
          <a:xfrm>
            <a:off x="395536" y="0"/>
            <a:ext cx="835292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dirty="0" smtClean="0"/>
              <a:t>III-RS</a:t>
            </a:r>
            <a:r>
              <a:rPr lang="en-GB" sz="2800" dirty="0"/>
              <a:t>: Saltmarsh definition – NDVI and bathymetry</a:t>
            </a:r>
          </a:p>
        </p:txBody>
      </p:sp>
    </p:spTree>
    <p:extLst>
      <p:ext uri="{BB962C8B-B14F-4D97-AF65-F5344CB8AC3E}">
        <p14:creationId xmlns:p14="http://schemas.microsoft.com/office/powerpoint/2010/main" val="2381225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417513" y="228600"/>
            <a:ext cx="8726487" cy="838200"/>
          </a:xfrm>
          <a:prstGeom prst="rect">
            <a:avLst/>
          </a:prstGeom>
          <a:noFill/>
          <a:ln w="12700">
            <a:noFill/>
            <a:miter lim="800000"/>
            <a:headEnd/>
            <a:tailEnd/>
          </a:ln>
          <a:effectLst/>
        </p:spPr>
        <p:txBody>
          <a:bodyPr lIns="90488" tIns="44450" rIns="90488" bIns="44450" anchor="ctr"/>
          <a:lstStyle/>
          <a:p>
            <a:pPr algn="ctr" defTabSz="917575">
              <a:lnSpc>
                <a:spcPct val="90000"/>
              </a:lnSpc>
              <a:defRPr/>
            </a:pPr>
            <a:r>
              <a:rPr lang="en-GB" sz="3600">
                <a:solidFill>
                  <a:schemeClr val="hlink"/>
                </a:solidFill>
                <a:effectLst>
                  <a:outerShdw blurRad="38100" dist="38100" dir="2700000" algn="tl">
                    <a:srgbClr val="000000"/>
                  </a:outerShdw>
                </a:effectLst>
              </a:rPr>
              <a:t> </a:t>
            </a:r>
          </a:p>
        </p:txBody>
      </p:sp>
      <p:pic>
        <p:nvPicPr>
          <p:cNvPr id="41988" name="Picture 4"/>
          <p:cNvPicPr>
            <a:picLocks noChangeAspect="1" noChangeArrowheads="1"/>
          </p:cNvPicPr>
          <p:nvPr/>
        </p:nvPicPr>
        <p:blipFill>
          <a:blip r:embed="rId3" cstate="print"/>
          <a:srcRect/>
          <a:stretch>
            <a:fillRect/>
          </a:stretch>
        </p:blipFill>
        <p:spPr bwMode="auto">
          <a:xfrm>
            <a:off x="2590800" y="2025476"/>
            <a:ext cx="6553200" cy="4787900"/>
          </a:xfrm>
          <a:prstGeom prst="rect">
            <a:avLst/>
          </a:prstGeom>
          <a:noFill/>
          <a:ln w="12700">
            <a:noFill/>
            <a:miter lim="800000"/>
            <a:headEnd type="none" w="sm" len="sm"/>
            <a:tailEnd type="none" w="sm" len="sm"/>
          </a:ln>
        </p:spPr>
      </p:pic>
      <p:pic>
        <p:nvPicPr>
          <p:cNvPr id="41989" name="Picture 5" descr="july"/>
          <p:cNvPicPr>
            <a:picLocks noChangeArrowheads="1"/>
          </p:cNvPicPr>
          <p:nvPr/>
        </p:nvPicPr>
        <p:blipFill>
          <a:blip r:embed="rId4" cstate="print"/>
          <a:srcRect l="56981" t="76385" b="10278"/>
          <a:stretch>
            <a:fillRect/>
          </a:stretch>
        </p:blipFill>
        <p:spPr bwMode="auto">
          <a:xfrm>
            <a:off x="7162800" y="6186488"/>
            <a:ext cx="1981200" cy="585787"/>
          </a:xfrm>
          <a:prstGeom prst="rect">
            <a:avLst/>
          </a:prstGeom>
          <a:noFill/>
          <a:ln w="9525">
            <a:noFill/>
            <a:miter lim="800000"/>
            <a:headEnd/>
            <a:tailEnd/>
          </a:ln>
        </p:spPr>
      </p:pic>
      <p:sp>
        <p:nvSpPr>
          <p:cNvPr id="41990" name="Rectangle 6"/>
          <p:cNvSpPr>
            <a:spLocks noChangeArrowheads="1"/>
          </p:cNvSpPr>
          <p:nvPr/>
        </p:nvSpPr>
        <p:spPr bwMode="auto">
          <a:xfrm>
            <a:off x="4832350" y="1143000"/>
            <a:ext cx="3916114" cy="923330"/>
          </a:xfrm>
          <a:prstGeom prst="rect">
            <a:avLst/>
          </a:prstGeom>
          <a:noFill/>
          <a:ln w="12700">
            <a:noFill/>
            <a:miter lim="800000"/>
            <a:headEnd/>
            <a:tailEnd/>
          </a:ln>
        </p:spPr>
        <p:txBody>
          <a:bodyPr wrap="square">
            <a:spAutoFit/>
          </a:bodyPr>
          <a:lstStyle/>
          <a:p>
            <a:r>
              <a:rPr lang="en-GB" dirty="0">
                <a:solidFill>
                  <a:schemeClr val="tx1"/>
                </a:solidFill>
              </a:rPr>
              <a:t>REVAMP </a:t>
            </a:r>
            <a:r>
              <a:rPr lang="en-GB" dirty="0" smtClean="0">
                <a:solidFill>
                  <a:schemeClr val="tx1"/>
                </a:solidFill>
              </a:rPr>
              <a:t>algorithm;  MERIS </a:t>
            </a:r>
            <a:r>
              <a:rPr lang="en-GB" dirty="0">
                <a:solidFill>
                  <a:schemeClr val="tx1"/>
                </a:solidFill>
              </a:rPr>
              <a:t>chlorophyll</a:t>
            </a:r>
          </a:p>
          <a:p>
            <a:r>
              <a:rPr lang="en-GB" dirty="0">
                <a:solidFill>
                  <a:schemeClr val="tx1"/>
                </a:solidFill>
              </a:rPr>
              <a:t>composite</a:t>
            </a:r>
            <a:br>
              <a:rPr lang="en-GB" dirty="0">
                <a:solidFill>
                  <a:schemeClr val="tx1"/>
                </a:solidFill>
              </a:rPr>
            </a:br>
            <a:endParaRPr lang="en-US" dirty="0">
              <a:solidFill>
                <a:srgbClr val="FFFF99"/>
              </a:solidFill>
            </a:endParaRPr>
          </a:p>
        </p:txBody>
      </p:sp>
      <p:pic>
        <p:nvPicPr>
          <p:cNvPr id="41991" name="Picture 7"/>
          <p:cNvPicPr>
            <a:picLocks noChangeAspect="1" noChangeArrowheads="1"/>
          </p:cNvPicPr>
          <p:nvPr/>
        </p:nvPicPr>
        <p:blipFill>
          <a:blip r:embed="rId5" cstate="print"/>
          <a:srcRect/>
          <a:stretch>
            <a:fillRect/>
          </a:stretch>
        </p:blipFill>
        <p:spPr bwMode="auto">
          <a:xfrm>
            <a:off x="41548" y="980728"/>
            <a:ext cx="4739208" cy="3954677"/>
          </a:xfrm>
          <a:prstGeom prst="rect">
            <a:avLst/>
          </a:prstGeom>
          <a:noFill/>
          <a:ln w="12700">
            <a:noFill/>
            <a:miter lim="800000"/>
            <a:headEnd type="none" w="sm" len="sm"/>
            <a:tailEnd type="none" w="sm" len="sm"/>
          </a:ln>
        </p:spPr>
      </p:pic>
      <p:sp>
        <p:nvSpPr>
          <p:cNvPr id="41992" name="Rectangle 8"/>
          <p:cNvSpPr>
            <a:spLocks noChangeArrowheads="1"/>
          </p:cNvSpPr>
          <p:nvPr/>
        </p:nvSpPr>
        <p:spPr bwMode="auto">
          <a:xfrm>
            <a:off x="271463" y="1268760"/>
            <a:ext cx="2700337" cy="854075"/>
          </a:xfrm>
          <a:prstGeom prst="rect">
            <a:avLst/>
          </a:prstGeom>
          <a:noFill/>
          <a:ln w="12700">
            <a:noFill/>
            <a:miter lim="800000"/>
            <a:headEnd/>
            <a:tailEnd/>
          </a:ln>
        </p:spPr>
        <p:txBody>
          <a:bodyPr>
            <a:spAutoFit/>
          </a:bodyPr>
          <a:lstStyle/>
          <a:p>
            <a:pPr algn="ctr"/>
            <a:r>
              <a:rPr lang="en-GB" dirty="0">
                <a:solidFill>
                  <a:schemeClr val="bg1"/>
                </a:solidFill>
              </a:rPr>
              <a:t>RSDAS </a:t>
            </a:r>
            <a:r>
              <a:rPr lang="en-GB" dirty="0" err="1">
                <a:solidFill>
                  <a:schemeClr val="bg1"/>
                </a:solidFill>
              </a:rPr>
              <a:t>SeaWiFS</a:t>
            </a:r>
            <a:r>
              <a:rPr lang="en-GB" dirty="0">
                <a:solidFill>
                  <a:schemeClr val="bg1"/>
                </a:solidFill>
              </a:rPr>
              <a:t> </a:t>
            </a:r>
          </a:p>
          <a:p>
            <a:pPr algn="ctr"/>
            <a:r>
              <a:rPr lang="en-GB" dirty="0">
                <a:solidFill>
                  <a:schemeClr val="bg1"/>
                </a:solidFill>
              </a:rPr>
              <a:t>chlorophyll composite</a:t>
            </a:r>
            <a:r>
              <a:rPr lang="en-GB" sz="1400" dirty="0">
                <a:solidFill>
                  <a:schemeClr val="bg1"/>
                </a:solidFill>
              </a:rPr>
              <a:t/>
            </a:r>
            <a:br>
              <a:rPr lang="en-GB" sz="1400" dirty="0">
                <a:solidFill>
                  <a:schemeClr val="bg1"/>
                </a:solidFill>
              </a:rPr>
            </a:br>
            <a:endParaRPr lang="en-US" sz="1400" dirty="0">
              <a:solidFill>
                <a:schemeClr val="bg1"/>
              </a:solidFill>
            </a:endParaRPr>
          </a:p>
        </p:txBody>
      </p:sp>
      <p:sp>
        <p:nvSpPr>
          <p:cNvPr id="41993" name="Rectangle 9"/>
          <p:cNvSpPr>
            <a:spLocks noChangeArrowheads="1"/>
          </p:cNvSpPr>
          <p:nvPr/>
        </p:nvSpPr>
        <p:spPr bwMode="auto">
          <a:xfrm>
            <a:off x="-152400" y="6248400"/>
            <a:ext cx="2971800" cy="584775"/>
          </a:xfrm>
          <a:prstGeom prst="rect">
            <a:avLst/>
          </a:prstGeom>
          <a:noFill/>
          <a:ln w="12700">
            <a:noFill/>
            <a:miter lim="800000"/>
            <a:headEnd/>
            <a:tailEnd/>
          </a:ln>
        </p:spPr>
        <p:txBody>
          <a:bodyPr>
            <a:spAutoFit/>
          </a:bodyPr>
          <a:lstStyle/>
          <a:p>
            <a:pPr algn="ctr"/>
            <a:r>
              <a:rPr lang="en-GB" sz="1600" dirty="0">
                <a:solidFill>
                  <a:schemeClr val="tx2"/>
                </a:solidFill>
              </a:rPr>
              <a:t>Courtesy Plymouth Marine Laboratory, UK</a:t>
            </a:r>
          </a:p>
        </p:txBody>
      </p:sp>
      <p:sp>
        <p:nvSpPr>
          <p:cNvPr id="10" name="Title 1"/>
          <p:cNvSpPr txBox="1">
            <a:spLocks/>
          </p:cNvSpPr>
          <p:nvPr/>
        </p:nvSpPr>
        <p:spPr>
          <a:xfrm>
            <a:off x="395536" y="8263"/>
            <a:ext cx="835292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dirty="0" smtClean="0"/>
              <a:t>III-RS</a:t>
            </a:r>
            <a:r>
              <a:rPr lang="en-GB" sz="2800" dirty="0"/>
              <a:t>: Chlorophyll a </a:t>
            </a:r>
            <a:r>
              <a:rPr lang="en-GB" sz="2800" dirty="0" smtClean="0"/>
              <a:t>in the </a:t>
            </a:r>
            <a:r>
              <a:rPr lang="en-GB" sz="2800" dirty="0"/>
              <a:t>North Sea</a:t>
            </a:r>
          </a:p>
        </p:txBody>
      </p:sp>
    </p:spTree>
    <p:extLst>
      <p:ext uri="{BB962C8B-B14F-4D97-AF65-F5344CB8AC3E}">
        <p14:creationId xmlns:p14="http://schemas.microsoft.com/office/powerpoint/2010/main" val="168985351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SB_rgb"/>
          <p:cNvPicPr>
            <a:picLocks noChangeAspect="1" noChangeArrowheads="1"/>
          </p:cNvPicPr>
          <p:nvPr/>
        </p:nvPicPr>
        <p:blipFill>
          <a:blip r:embed="rId3" cstate="print"/>
          <a:srcRect/>
          <a:stretch>
            <a:fillRect/>
          </a:stretch>
        </p:blipFill>
        <p:spPr bwMode="auto">
          <a:xfrm>
            <a:off x="539750" y="1484313"/>
            <a:ext cx="3600450" cy="3519487"/>
          </a:xfrm>
          <a:prstGeom prst="rect">
            <a:avLst/>
          </a:prstGeom>
          <a:noFill/>
          <a:ln w="9525">
            <a:solidFill>
              <a:schemeClr val="tx1"/>
            </a:solidFill>
            <a:miter lim="800000"/>
            <a:headEnd/>
            <a:tailEnd/>
          </a:ln>
        </p:spPr>
      </p:pic>
      <p:pic>
        <p:nvPicPr>
          <p:cNvPr id="49156" name="Picture 4" descr="SB_rgb"/>
          <p:cNvPicPr>
            <a:picLocks noChangeAspect="1" noChangeArrowheads="1"/>
          </p:cNvPicPr>
          <p:nvPr/>
        </p:nvPicPr>
        <p:blipFill>
          <a:blip r:embed="rId3" cstate="print"/>
          <a:srcRect l="79144" t="14044" b="61163"/>
          <a:stretch>
            <a:fillRect/>
          </a:stretch>
        </p:blipFill>
        <p:spPr bwMode="auto">
          <a:xfrm>
            <a:off x="179388" y="4437063"/>
            <a:ext cx="1860550" cy="2160587"/>
          </a:xfrm>
          <a:prstGeom prst="rect">
            <a:avLst/>
          </a:prstGeom>
          <a:noFill/>
          <a:ln w="9525">
            <a:solidFill>
              <a:srgbClr val="FFFFFF"/>
            </a:solidFill>
            <a:miter lim="800000"/>
            <a:headEnd/>
            <a:tailEnd/>
          </a:ln>
        </p:spPr>
      </p:pic>
      <p:pic>
        <p:nvPicPr>
          <p:cNvPr id="49157" name="Picture 5" descr="SB_aquaculture_final"/>
          <p:cNvPicPr>
            <a:picLocks noChangeAspect="1" noChangeArrowheads="1"/>
          </p:cNvPicPr>
          <p:nvPr/>
        </p:nvPicPr>
        <p:blipFill>
          <a:blip r:embed="rId4" cstate="print"/>
          <a:srcRect l="6137" t="4607" r="1892" b="3185"/>
          <a:stretch>
            <a:fillRect/>
          </a:stretch>
        </p:blipFill>
        <p:spPr bwMode="auto">
          <a:xfrm>
            <a:off x="4356100" y="2520950"/>
            <a:ext cx="4464050" cy="3571875"/>
          </a:xfrm>
          <a:prstGeom prst="rect">
            <a:avLst/>
          </a:prstGeom>
          <a:noFill/>
          <a:ln w="9525">
            <a:solidFill>
              <a:schemeClr val="tx1"/>
            </a:solidFill>
            <a:miter lim="800000"/>
            <a:headEnd/>
            <a:tailEnd/>
          </a:ln>
        </p:spPr>
      </p:pic>
      <p:sp>
        <p:nvSpPr>
          <p:cNvPr id="49158" name="Text Box 6"/>
          <p:cNvSpPr txBox="1">
            <a:spLocks noChangeArrowheads="1"/>
          </p:cNvSpPr>
          <p:nvPr/>
        </p:nvSpPr>
        <p:spPr bwMode="auto">
          <a:xfrm>
            <a:off x="4356100" y="2520950"/>
            <a:ext cx="2449513" cy="517525"/>
          </a:xfrm>
          <a:prstGeom prst="rect">
            <a:avLst/>
          </a:prstGeom>
          <a:noFill/>
          <a:ln w="9525">
            <a:noFill/>
            <a:miter lim="800000"/>
            <a:headEnd/>
            <a:tailEnd/>
          </a:ln>
        </p:spPr>
        <p:txBody>
          <a:bodyPr>
            <a:spAutoFit/>
          </a:bodyPr>
          <a:lstStyle/>
          <a:p>
            <a:pPr eaLnBrk="1" hangingPunct="1">
              <a:spcBef>
                <a:spcPct val="50000"/>
              </a:spcBef>
            </a:pPr>
            <a:r>
              <a:rPr lang="en-US" altLang="zh-CN" sz="1400" dirty="0">
                <a:solidFill>
                  <a:schemeClr val="tx1"/>
                </a:solidFill>
                <a:ea typeface="SimSun" pitchFamily="2" charset="-122"/>
              </a:rPr>
              <a:t>Aquaculture zonation in </a:t>
            </a:r>
            <a:r>
              <a:rPr lang="en-US" altLang="zh-CN" sz="1400" dirty="0" err="1">
                <a:solidFill>
                  <a:schemeClr val="tx1"/>
                </a:solidFill>
                <a:ea typeface="SimSun" pitchFamily="2" charset="-122"/>
              </a:rPr>
              <a:t>Sanggou</a:t>
            </a:r>
            <a:r>
              <a:rPr lang="en-US" altLang="zh-CN" sz="1400" dirty="0">
                <a:solidFill>
                  <a:schemeClr val="tx1"/>
                </a:solidFill>
                <a:ea typeface="SimSun" pitchFamily="2" charset="-122"/>
              </a:rPr>
              <a:t> Bay</a:t>
            </a:r>
          </a:p>
        </p:txBody>
      </p:sp>
      <p:pic>
        <p:nvPicPr>
          <p:cNvPr id="184327" name="Picture 7" descr="MCj02805390000[1]"/>
          <p:cNvPicPr>
            <a:picLocks noChangeAspect="1" noChangeArrowheads="1"/>
          </p:cNvPicPr>
          <p:nvPr/>
        </p:nvPicPr>
        <p:blipFill>
          <a:blip r:embed="rId5" cstate="print"/>
          <a:srcRect/>
          <a:stretch>
            <a:fillRect/>
          </a:stretch>
        </p:blipFill>
        <p:spPr bwMode="auto">
          <a:xfrm>
            <a:off x="71438" y="1149350"/>
            <a:ext cx="1476375" cy="725488"/>
          </a:xfrm>
          <a:prstGeom prst="rect">
            <a:avLst/>
          </a:prstGeom>
          <a:noFill/>
          <a:effectLst>
            <a:outerShdw dist="107763" dir="2700000" algn="ctr" rotWithShape="0">
              <a:schemeClr val="tx1"/>
            </a:outerShdw>
          </a:effectLst>
        </p:spPr>
      </p:pic>
      <p:sp>
        <p:nvSpPr>
          <p:cNvPr id="49160" name="Text Box 8"/>
          <p:cNvSpPr txBox="1">
            <a:spLocks noChangeArrowheads="1"/>
          </p:cNvSpPr>
          <p:nvPr/>
        </p:nvSpPr>
        <p:spPr bwMode="auto">
          <a:xfrm>
            <a:off x="4789488" y="1533076"/>
            <a:ext cx="3311525" cy="701675"/>
          </a:xfrm>
          <a:prstGeom prst="rect">
            <a:avLst/>
          </a:prstGeom>
          <a:noFill/>
          <a:ln w="9525">
            <a:noFill/>
            <a:miter lim="800000"/>
            <a:headEnd/>
            <a:tailEnd/>
          </a:ln>
        </p:spPr>
        <p:txBody>
          <a:bodyPr>
            <a:spAutoFit/>
          </a:bodyPr>
          <a:lstStyle/>
          <a:p>
            <a:pPr algn="ctr" eaLnBrk="1" hangingPunct="1">
              <a:spcBef>
                <a:spcPct val="50000"/>
              </a:spcBef>
            </a:pPr>
            <a:r>
              <a:rPr lang="en-US" altLang="zh-CN" sz="2000" dirty="0">
                <a:solidFill>
                  <a:schemeClr val="tx2"/>
                </a:solidFill>
                <a:ea typeface="SimSun" pitchFamily="2" charset="-122"/>
              </a:rPr>
              <a:t>Supervised classification of satellite images</a:t>
            </a:r>
          </a:p>
        </p:txBody>
      </p:sp>
      <p:sp>
        <p:nvSpPr>
          <p:cNvPr id="49161" name="AutoShape 9"/>
          <p:cNvSpPr>
            <a:spLocks noChangeArrowheads="1"/>
          </p:cNvSpPr>
          <p:nvPr/>
        </p:nvSpPr>
        <p:spPr bwMode="auto">
          <a:xfrm>
            <a:off x="3779838" y="3511550"/>
            <a:ext cx="2016125" cy="422275"/>
          </a:xfrm>
          <a:prstGeom prst="rightArrow">
            <a:avLst>
              <a:gd name="adj1" fmla="val 40602"/>
              <a:gd name="adj2" fmla="val 83464"/>
            </a:avLst>
          </a:prstGeom>
          <a:solidFill>
            <a:srgbClr val="00FF00"/>
          </a:solidFill>
          <a:ln w="9525">
            <a:solidFill>
              <a:schemeClr val="tx1"/>
            </a:solidFill>
            <a:miter lim="800000"/>
            <a:headEnd/>
            <a:tailEnd/>
          </a:ln>
        </p:spPr>
        <p:txBody>
          <a:bodyPr wrap="none" anchor="ctr"/>
          <a:lstStyle/>
          <a:p>
            <a:endParaRPr lang="en-US"/>
          </a:p>
        </p:txBody>
      </p:sp>
      <p:sp>
        <p:nvSpPr>
          <p:cNvPr id="49162" name="Text Box 10"/>
          <p:cNvSpPr txBox="1">
            <a:spLocks noChangeArrowheads="1"/>
          </p:cNvSpPr>
          <p:nvPr/>
        </p:nvSpPr>
        <p:spPr bwMode="auto">
          <a:xfrm>
            <a:off x="3059113" y="4437063"/>
            <a:ext cx="1008062" cy="517525"/>
          </a:xfrm>
          <a:prstGeom prst="rect">
            <a:avLst/>
          </a:prstGeom>
          <a:noFill/>
          <a:ln w="9525">
            <a:noFill/>
            <a:miter lim="800000"/>
            <a:headEnd/>
            <a:tailEnd/>
          </a:ln>
        </p:spPr>
        <p:txBody>
          <a:bodyPr>
            <a:spAutoFit/>
          </a:bodyPr>
          <a:lstStyle/>
          <a:p>
            <a:pPr algn="r" eaLnBrk="1" hangingPunct="1">
              <a:spcBef>
                <a:spcPct val="50000"/>
              </a:spcBef>
            </a:pPr>
            <a:r>
              <a:rPr lang="en-US" altLang="zh-CN" sz="1400">
                <a:solidFill>
                  <a:schemeClr val="tx1"/>
                </a:solidFill>
                <a:ea typeface="SimSun" pitchFamily="2" charset="-122"/>
              </a:rPr>
              <a:t>Landsat image</a:t>
            </a:r>
          </a:p>
        </p:txBody>
      </p:sp>
      <p:sp>
        <p:nvSpPr>
          <p:cNvPr id="49163" name="Rectangle 11"/>
          <p:cNvSpPr>
            <a:spLocks noChangeArrowheads="1"/>
          </p:cNvSpPr>
          <p:nvPr/>
        </p:nvSpPr>
        <p:spPr bwMode="auto">
          <a:xfrm>
            <a:off x="3419475" y="2060575"/>
            <a:ext cx="647700" cy="647700"/>
          </a:xfrm>
          <a:prstGeom prst="rect">
            <a:avLst/>
          </a:prstGeom>
          <a:noFill/>
          <a:ln w="9525">
            <a:solidFill>
              <a:srgbClr val="FFFFFF"/>
            </a:solidFill>
            <a:miter lim="800000"/>
            <a:headEnd/>
            <a:tailEnd/>
          </a:ln>
        </p:spPr>
        <p:txBody>
          <a:bodyPr wrap="none" anchor="ctr"/>
          <a:lstStyle/>
          <a:p>
            <a:endParaRPr lang="en-US"/>
          </a:p>
        </p:txBody>
      </p:sp>
      <p:sp>
        <p:nvSpPr>
          <p:cNvPr id="49164" name="Line 12"/>
          <p:cNvSpPr>
            <a:spLocks noChangeShapeType="1"/>
          </p:cNvSpPr>
          <p:nvPr/>
        </p:nvSpPr>
        <p:spPr bwMode="auto">
          <a:xfrm flipV="1">
            <a:off x="179388" y="2060575"/>
            <a:ext cx="3240087" cy="2376488"/>
          </a:xfrm>
          <a:prstGeom prst="line">
            <a:avLst/>
          </a:prstGeom>
          <a:noFill/>
          <a:ln w="9525">
            <a:solidFill>
              <a:srgbClr val="FFFFFF"/>
            </a:solidFill>
            <a:round/>
            <a:headEnd/>
            <a:tailEnd/>
          </a:ln>
        </p:spPr>
        <p:txBody>
          <a:bodyPr/>
          <a:lstStyle/>
          <a:p>
            <a:endParaRPr lang="en-US"/>
          </a:p>
        </p:txBody>
      </p:sp>
      <p:sp>
        <p:nvSpPr>
          <p:cNvPr id="49165" name="Line 13"/>
          <p:cNvSpPr>
            <a:spLocks noChangeShapeType="1"/>
          </p:cNvSpPr>
          <p:nvPr/>
        </p:nvSpPr>
        <p:spPr bwMode="auto">
          <a:xfrm flipV="1">
            <a:off x="2051050" y="2708275"/>
            <a:ext cx="2016125" cy="3889375"/>
          </a:xfrm>
          <a:prstGeom prst="line">
            <a:avLst/>
          </a:prstGeom>
          <a:noFill/>
          <a:ln w="9525">
            <a:solidFill>
              <a:srgbClr val="FFFFFF"/>
            </a:solidFill>
            <a:round/>
            <a:headEnd/>
            <a:tailEnd/>
          </a:ln>
        </p:spPr>
        <p:txBody>
          <a:bodyPr/>
          <a:lstStyle/>
          <a:p>
            <a:endParaRPr lang="en-US"/>
          </a:p>
        </p:txBody>
      </p:sp>
      <p:sp>
        <p:nvSpPr>
          <p:cNvPr id="49166" name="Text Box 14"/>
          <p:cNvSpPr txBox="1">
            <a:spLocks noChangeArrowheads="1"/>
          </p:cNvSpPr>
          <p:nvPr/>
        </p:nvSpPr>
        <p:spPr bwMode="auto">
          <a:xfrm>
            <a:off x="250825" y="6237288"/>
            <a:ext cx="1727200" cy="304800"/>
          </a:xfrm>
          <a:prstGeom prst="rect">
            <a:avLst/>
          </a:prstGeom>
          <a:noFill/>
          <a:ln w="9525">
            <a:noFill/>
            <a:miter lim="800000"/>
            <a:headEnd/>
            <a:tailEnd/>
          </a:ln>
        </p:spPr>
        <p:txBody>
          <a:bodyPr>
            <a:spAutoFit/>
          </a:bodyPr>
          <a:lstStyle/>
          <a:p>
            <a:pPr algn="ctr" eaLnBrk="1" hangingPunct="1">
              <a:spcBef>
                <a:spcPct val="50000"/>
              </a:spcBef>
            </a:pPr>
            <a:r>
              <a:rPr lang="en-US" altLang="zh-CN" sz="1400" dirty="0">
                <a:solidFill>
                  <a:schemeClr val="tx1"/>
                </a:solidFill>
                <a:ea typeface="SimSun" pitchFamily="2" charset="-122"/>
              </a:rPr>
              <a:t>Kelp structures</a:t>
            </a:r>
          </a:p>
        </p:txBody>
      </p:sp>
      <p:sp>
        <p:nvSpPr>
          <p:cNvPr id="17" name="Title 1"/>
          <p:cNvSpPr txBox="1">
            <a:spLocks/>
          </p:cNvSpPr>
          <p:nvPr/>
        </p:nvSpPr>
        <p:spPr>
          <a:xfrm>
            <a:off x="395536" y="0"/>
            <a:ext cx="835292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t>III-RS</a:t>
            </a:r>
            <a:r>
              <a:rPr lang="en-GB" sz="3600" dirty="0"/>
              <a:t>: </a:t>
            </a:r>
            <a:r>
              <a:rPr lang="en-GB" sz="3600" dirty="0" smtClean="0"/>
              <a:t>Aquatic resources: location</a:t>
            </a:r>
            <a:endParaRPr lang="en-GB" sz="3600" dirty="0"/>
          </a:p>
        </p:txBody>
      </p:sp>
    </p:spTree>
    <p:extLst>
      <p:ext uri="{BB962C8B-B14F-4D97-AF65-F5344CB8AC3E}">
        <p14:creationId xmlns:p14="http://schemas.microsoft.com/office/powerpoint/2010/main" val="2026143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192" y="5923978"/>
            <a:ext cx="8229600" cy="896963"/>
          </a:xfrm>
        </p:spPr>
        <p:txBody>
          <a:bodyPr>
            <a:noAutofit/>
          </a:bodyPr>
          <a:lstStyle/>
          <a:p>
            <a:pPr marL="0" indent="0">
              <a:buNone/>
            </a:pPr>
            <a:r>
              <a:rPr lang="en-GB" sz="1600" dirty="0"/>
              <a:t>Preliminary resource mapping of the </a:t>
            </a:r>
            <a:r>
              <a:rPr lang="en-GB" sz="1600" dirty="0" err="1"/>
              <a:t>Cargados</a:t>
            </a:r>
            <a:r>
              <a:rPr lang="en-GB" sz="1600" dirty="0"/>
              <a:t> </a:t>
            </a:r>
            <a:r>
              <a:rPr lang="en-GB" sz="1600" dirty="0" err="1"/>
              <a:t>Carajos</a:t>
            </a:r>
            <a:r>
              <a:rPr lang="en-GB" sz="1600" dirty="0"/>
              <a:t> (St Brandon) </a:t>
            </a:r>
            <a:r>
              <a:rPr lang="en-GB" sz="1600" dirty="0" smtClean="0"/>
              <a:t>Archipelago and Rodrigues </a:t>
            </a:r>
            <a:r>
              <a:rPr lang="en-GB" sz="1600" dirty="0"/>
              <a:t>by remote sensing using Landsat 7 ETM +, SPOT 4 HRVIR and Aerial </a:t>
            </a:r>
            <a:r>
              <a:rPr lang="en-GB" sz="1600" dirty="0" smtClean="0"/>
              <a:t>photography (E. </a:t>
            </a:r>
            <a:r>
              <a:rPr lang="en-GB" sz="1600" dirty="0" err="1" smtClean="0"/>
              <a:t>hardman</a:t>
            </a:r>
            <a:r>
              <a:rPr lang="en-GB" sz="1600" dirty="0" smtClean="0"/>
              <a:t> &amp; </a:t>
            </a:r>
            <a:r>
              <a:rPr lang="en-GB" sz="1600" dirty="0" err="1" smtClean="0"/>
              <a:t>O.Tyack</a:t>
            </a:r>
            <a:r>
              <a:rPr lang="en-GB" sz="1600" dirty="0" smtClean="0"/>
              <a:t>. www.bangor.ac.uk)</a:t>
            </a:r>
            <a:endParaRPr lang="en-GB" sz="1600" dirty="0"/>
          </a:p>
        </p:txBody>
      </p:sp>
      <p:pic>
        <p:nvPicPr>
          <p:cNvPr id="4098" name="Picture 2" descr="http://www.bangor.ac.uk/oceansciences/images/research/200/turner/425_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80" y="1412776"/>
            <a:ext cx="2736304" cy="43780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bangor.ac.uk/oceansciences/images/research/200/turner/425_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176" y="1379760"/>
            <a:ext cx="2745304" cy="439248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3491880" y="3299383"/>
            <a:ext cx="2016224" cy="2"/>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95536" y="0"/>
            <a:ext cx="864096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t>III-RS</a:t>
            </a:r>
            <a:r>
              <a:rPr lang="en-GB" sz="3600" dirty="0"/>
              <a:t>: </a:t>
            </a:r>
            <a:r>
              <a:rPr lang="en-GB" sz="3600" dirty="0" smtClean="0"/>
              <a:t>Classification </a:t>
            </a:r>
            <a:r>
              <a:rPr lang="en-GB" sz="3600" dirty="0"/>
              <a:t>with ground </a:t>
            </a:r>
            <a:r>
              <a:rPr lang="en-GB" sz="3600" dirty="0" err="1" smtClean="0"/>
              <a:t>truthing</a:t>
            </a:r>
            <a:r>
              <a:rPr lang="en-GB" sz="3600" dirty="0" smtClean="0"/>
              <a:t>, habitat mapping</a:t>
            </a:r>
            <a:endParaRPr lang="en-GB" sz="3600" dirty="0"/>
          </a:p>
        </p:txBody>
      </p:sp>
      <p:pic>
        <p:nvPicPr>
          <p:cNvPr id="4102" name="Picture 6" descr="http://www.bangor.ac.uk/oceansciences/images/research/200/turner/434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32" y="1182027"/>
            <a:ext cx="2052000" cy="1744201"/>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4104" name="Picture 8" descr="http://www.bangor.ac.uk/oceansciences/images/research/200/turner/434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1052736"/>
            <a:ext cx="2052000" cy="1744201"/>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61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826" y="1412776"/>
            <a:ext cx="8116629" cy="923330"/>
          </a:xfrm>
          <a:prstGeom prst="rect">
            <a:avLst/>
          </a:prstGeom>
        </p:spPr>
        <p:txBody>
          <a:bodyPr wrap="square">
            <a:spAutoFit/>
          </a:bodyPr>
          <a:lstStyle/>
          <a:p>
            <a:pPr algn="just" fontAlgn="auto">
              <a:spcBef>
                <a:spcPts val="0"/>
              </a:spcBef>
              <a:spcAft>
                <a:spcPts val="0"/>
              </a:spcAft>
              <a:defRPr/>
            </a:pPr>
            <a:r>
              <a:rPr lang="pt-PT" dirty="0">
                <a:latin typeface="Arial" pitchFamily="34" charset="0"/>
                <a:cs typeface="Arial" pitchFamily="34" charset="0"/>
              </a:rPr>
              <a:t>Sistemas de Informação Geográfica (SIG) são um conjunto de ferramentas de software e dados utilizados para verem e gerirem a informação de dados geográficos</a:t>
            </a:r>
            <a:endParaRPr lang="pt-PT" dirty="0"/>
          </a:p>
        </p:txBody>
      </p:sp>
      <p:sp>
        <p:nvSpPr>
          <p:cNvPr id="3" name="Title 1"/>
          <p:cNvSpPr txBox="1">
            <a:spLocks/>
          </p:cNvSpPr>
          <p:nvPr/>
        </p:nvSpPr>
        <p:spPr>
          <a:xfrm>
            <a:off x="457200" y="206398"/>
            <a:ext cx="8435280" cy="77433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600" b="1" dirty="0" smtClean="0">
                <a:solidFill>
                  <a:srgbClr val="00B0F0"/>
                </a:solidFill>
                <a:latin typeface="+mn-lt"/>
                <a:ea typeface="+mn-ea"/>
                <a:cs typeface="+mn-cs"/>
              </a:rPr>
              <a:t>IV-SIG: Sistemas de Informação Geográfica</a:t>
            </a:r>
            <a:endParaRPr lang="pt-PT" sz="3600" b="1" dirty="0">
              <a:solidFill>
                <a:srgbClr val="00B0F0"/>
              </a:solidFill>
              <a:latin typeface="+mn-lt"/>
              <a:ea typeface="+mn-ea"/>
              <a:cs typeface="+mn-cs"/>
            </a:endParaRPr>
          </a:p>
        </p:txBody>
      </p:sp>
      <p:pic>
        <p:nvPicPr>
          <p:cNvPr id="31746" name="Picture 2" descr="http://tig.no.sapo.pt/imagens/sig.png"/>
          <p:cNvPicPr>
            <a:picLocks noChangeAspect="1" noChangeArrowheads="1"/>
          </p:cNvPicPr>
          <p:nvPr/>
        </p:nvPicPr>
        <p:blipFill>
          <a:blip r:embed="rId2" cstate="print"/>
          <a:srcRect/>
          <a:stretch>
            <a:fillRect/>
          </a:stretch>
        </p:blipFill>
        <p:spPr bwMode="auto">
          <a:xfrm>
            <a:off x="1935088" y="2501286"/>
            <a:ext cx="5301208" cy="3808034"/>
          </a:xfrm>
          <a:prstGeom prst="rect">
            <a:avLst/>
          </a:prstGeom>
          <a:noFill/>
        </p:spPr>
      </p:pic>
      <p:sp>
        <p:nvSpPr>
          <p:cNvPr id="5" name="Rectangle 4"/>
          <p:cNvSpPr/>
          <p:nvPr/>
        </p:nvSpPr>
        <p:spPr>
          <a:xfrm>
            <a:off x="2563956" y="6453336"/>
            <a:ext cx="2052165" cy="246221"/>
          </a:xfrm>
          <a:prstGeom prst="rect">
            <a:avLst/>
          </a:prstGeom>
        </p:spPr>
        <p:txBody>
          <a:bodyPr wrap="none">
            <a:spAutoFit/>
          </a:bodyPr>
          <a:lstStyle/>
          <a:p>
            <a:r>
              <a:rPr lang="pt-PT" sz="1000" dirty="0" smtClean="0">
                <a:latin typeface="Arial" pitchFamily="34" charset="0"/>
                <a:cs typeface="Arial" pitchFamily="34" charset="0"/>
              </a:rPr>
              <a:t>http://tig.no.sapo.pt/tpc1_sig.html</a:t>
            </a:r>
            <a:endParaRPr lang="pt-PT" sz="1000" dirty="0">
              <a:latin typeface="Arial" pitchFamily="34" charset="0"/>
              <a:cs typeface="Arial" pitchFamily="34" charset="0"/>
            </a:endParaRPr>
          </a:p>
        </p:txBody>
      </p:sp>
    </p:spTree>
    <p:extLst>
      <p:ext uri="{BB962C8B-B14F-4D97-AF65-F5344CB8AC3E}">
        <p14:creationId xmlns:p14="http://schemas.microsoft.com/office/powerpoint/2010/main" val="25286512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60648"/>
            <a:ext cx="8352928" cy="1077218"/>
          </a:xfrm>
          <a:prstGeom prst="rect">
            <a:avLst/>
          </a:prstGeom>
        </p:spPr>
        <p:txBody>
          <a:bodyPr wrap="square">
            <a:spAutoFit/>
          </a:bodyPr>
          <a:lstStyle/>
          <a:p>
            <a:r>
              <a:rPr lang="en-GB" sz="3200" b="1" dirty="0" smtClean="0">
                <a:solidFill>
                  <a:srgbClr val="00B0F0"/>
                </a:solidFill>
              </a:rPr>
              <a:t>IV- SIG: </a:t>
            </a:r>
            <a:r>
              <a:rPr lang="pt-PT" sz="3200" b="1" dirty="0" smtClean="0">
                <a:solidFill>
                  <a:srgbClr val="00B0F0"/>
                </a:solidFill>
                <a:latin typeface="+mj-lt"/>
              </a:rPr>
              <a:t>Desenvolver </a:t>
            </a:r>
            <a:r>
              <a:rPr lang="pt-PT" sz="3200" b="1" dirty="0">
                <a:solidFill>
                  <a:srgbClr val="00B0F0"/>
                </a:solidFill>
                <a:latin typeface="+mj-lt"/>
              </a:rPr>
              <a:t>um SIG de gestão e apoio à decisão</a:t>
            </a:r>
          </a:p>
        </p:txBody>
      </p:sp>
      <p:sp>
        <p:nvSpPr>
          <p:cNvPr id="3" name="Rectangle 2"/>
          <p:cNvSpPr/>
          <p:nvPr/>
        </p:nvSpPr>
        <p:spPr>
          <a:xfrm>
            <a:off x="656272" y="1268760"/>
            <a:ext cx="7848872" cy="5478423"/>
          </a:xfrm>
          <a:prstGeom prst="rect">
            <a:avLst/>
          </a:prstGeom>
        </p:spPr>
        <p:txBody>
          <a:bodyPr wrap="square">
            <a:spAutoFit/>
          </a:bodyPr>
          <a:lstStyle/>
          <a:p>
            <a:pPr algn="just" fontAlgn="auto">
              <a:lnSpc>
                <a:spcPct val="250000"/>
              </a:lnSpc>
              <a:spcBef>
                <a:spcPts val="0"/>
              </a:spcBef>
              <a:spcAft>
                <a:spcPts val="0"/>
              </a:spcAft>
              <a:defRPr/>
            </a:pPr>
            <a:r>
              <a:rPr lang="pt-PT" sz="2000" b="1" dirty="0">
                <a:solidFill>
                  <a:srgbClr val="00B0F0"/>
                </a:solidFill>
                <a:latin typeface="Arial" pitchFamily="34" charset="0"/>
                <a:cs typeface="Arial" pitchFamily="34" charset="0"/>
              </a:rPr>
              <a:t>1</a:t>
            </a:r>
            <a:r>
              <a:rPr lang="pt-PT" sz="2000" dirty="0">
                <a:solidFill>
                  <a:srgbClr val="00B0F0"/>
                </a:solidFill>
                <a:latin typeface="Arial" pitchFamily="34" charset="0"/>
                <a:cs typeface="Arial" pitchFamily="34" charset="0"/>
              </a:rPr>
              <a:t>. </a:t>
            </a:r>
            <a:r>
              <a:rPr lang="pt-PT" sz="2000" dirty="0">
                <a:latin typeface="Arial" pitchFamily="34" charset="0"/>
                <a:cs typeface="Arial" pitchFamily="34" charset="0"/>
              </a:rPr>
              <a:t>Identificação dos requisitos do projecto;</a:t>
            </a:r>
          </a:p>
          <a:p>
            <a:pPr algn="just" fontAlgn="auto">
              <a:lnSpc>
                <a:spcPct val="250000"/>
              </a:lnSpc>
              <a:spcBef>
                <a:spcPts val="0"/>
              </a:spcBef>
              <a:spcAft>
                <a:spcPts val="0"/>
              </a:spcAft>
              <a:defRPr/>
            </a:pPr>
            <a:r>
              <a:rPr lang="pt-PT" sz="2000" b="1" dirty="0" smtClean="0">
                <a:solidFill>
                  <a:srgbClr val="00B0F0"/>
                </a:solidFill>
                <a:latin typeface="Arial" pitchFamily="34" charset="0"/>
                <a:cs typeface="Arial" pitchFamily="34" charset="0"/>
              </a:rPr>
              <a:t>2</a:t>
            </a:r>
            <a:r>
              <a:rPr lang="pt-PT" sz="2000" b="1" dirty="0">
                <a:solidFill>
                  <a:srgbClr val="00B0F0"/>
                </a:solidFill>
                <a:latin typeface="Arial" pitchFamily="34" charset="0"/>
                <a:cs typeface="Arial" pitchFamily="34" charset="0"/>
              </a:rPr>
              <a:t>. </a:t>
            </a:r>
            <a:r>
              <a:rPr lang="pt-PT" sz="2000" dirty="0">
                <a:latin typeface="Arial" pitchFamily="34" charset="0"/>
                <a:cs typeface="Arial" pitchFamily="34" charset="0"/>
              </a:rPr>
              <a:t>Enumerar os requisitos do projecto que foram identificados;</a:t>
            </a:r>
          </a:p>
          <a:p>
            <a:pPr algn="just" fontAlgn="auto">
              <a:lnSpc>
                <a:spcPct val="250000"/>
              </a:lnSpc>
              <a:spcBef>
                <a:spcPts val="0"/>
              </a:spcBef>
              <a:spcAft>
                <a:spcPts val="0"/>
              </a:spcAft>
              <a:defRPr/>
            </a:pPr>
            <a:r>
              <a:rPr lang="pt-PT" sz="2000" b="1" dirty="0" smtClean="0">
                <a:solidFill>
                  <a:srgbClr val="00B0F0"/>
                </a:solidFill>
                <a:latin typeface="Arial" pitchFamily="34" charset="0"/>
                <a:cs typeface="Arial" pitchFamily="34" charset="0"/>
              </a:rPr>
              <a:t>3</a:t>
            </a:r>
            <a:r>
              <a:rPr lang="pt-PT" sz="2000" b="1" dirty="0">
                <a:solidFill>
                  <a:srgbClr val="00B0F0"/>
                </a:solidFill>
                <a:latin typeface="Arial" pitchFamily="34" charset="0"/>
                <a:cs typeface="Arial" pitchFamily="34" charset="0"/>
              </a:rPr>
              <a:t>. </a:t>
            </a:r>
            <a:r>
              <a:rPr lang="pt-PT" sz="2000" dirty="0">
                <a:latin typeface="Arial" pitchFamily="34" charset="0"/>
                <a:cs typeface="Arial" pitchFamily="34" charset="0"/>
              </a:rPr>
              <a:t>Desenvolver a estrutura </a:t>
            </a:r>
            <a:r>
              <a:rPr lang="pt-PT" sz="2000" dirty="0" smtClean="0">
                <a:latin typeface="Arial" pitchFamily="34" charset="0"/>
                <a:cs typeface="Arial" pitchFamily="34" charset="0"/>
              </a:rPr>
              <a:t>analítica</a:t>
            </a:r>
            <a:r>
              <a:rPr lang="pt-PT" sz="2000" dirty="0" smtClean="0">
                <a:solidFill>
                  <a:srgbClr val="00B0F0"/>
                </a:solidFill>
                <a:latin typeface="Arial" pitchFamily="34" charset="0"/>
                <a:cs typeface="Arial" pitchFamily="34" charset="0"/>
              </a:rPr>
              <a:t>;</a:t>
            </a:r>
          </a:p>
          <a:p>
            <a:pPr algn="just">
              <a:lnSpc>
                <a:spcPct val="250000"/>
              </a:lnSpc>
            </a:pPr>
            <a:r>
              <a:rPr lang="pt-PT" sz="2000" b="1" dirty="0">
                <a:solidFill>
                  <a:srgbClr val="00B0F0"/>
                </a:solidFill>
                <a:latin typeface="Arial" charset="0"/>
              </a:rPr>
              <a:t>4. </a:t>
            </a:r>
            <a:r>
              <a:rPr lang="pt-PT" sz="2000" dirty="0">
                <a:latin typeface="Arial" charset="0"/>
              </a:rPr>
              <a:t>Localizar as diferentes fontes para obter os </a:t>
            </a:r>
            <a:r>
              <a:rPr lang="pt-PT" sz="2000" dirty="0" smtClean="0">
                <a:latin typeface="Arial" charset="0"/>
              </a:rPr>
              <a:t>dados </a:t>
            </a:r>
            <a:r>
              <a:rPr lang="pt-PT" sz="2000" dirty="0" smtClean="0">
                <a:solidFill>
                  <a:srgbClr val="FF6600"/>
                </a:solidFill>
                <a:latin typeface="Arial" charset="0"/>
                <a:sym typeface="Wingdings 3"/>
                <a:hlinkClick r:id="rId3" action="ppaction://hlinksldjump"/>
              </a:rPr>
              <a:t></a:t>
            </a:r>
            <a:r>
              <a:rPr lang="pt-PT" sz="2000" dirty="0" smtClean="0">
                <a:latin typeface="Arial" charset="0"/>
              </a:rPr>
              <a:t>;</a:t>
            </a:r>
            <a:endParaRPr lang="pt-PT" sz="2000" dirty="0">
              <a:latin typeface="Arial" charset="0"/>
            </a:endParaRPr>
          </a:p>
          <a:p>
            <a:pPr algn="just">
              <a:lnSpc>
                <a:spcPct val="250000"/>
              </a:lnSpc>
            </a:pPr>
            <a:r>
              <a:rPr lang="pt-PT" sz="2000" b="1" dirty="0" smtClean="0">
                <a:solidFill>
                  <a:srgbClr val="00B0F0"/>
                </a:solidFill>
                <a:latin typeface="Arial" charset="0"/>
              </a:rPr>
              <a:t>5. </a:t>
            </a:r>
            <a:r>
              <a:rPr lang="pt-PT" sz="2000" dirty="0">
                <a:latin typeface="Arial" charset="0"/>
              </a:rPr>
              <a:t>Organizar e preparar os dados de </a:t>
            </a:r>
            <a:r>
              <a:rPr lang="pt-PT" sz="2000" dirty="0" smtClean="0">
                <a:latin typeface="Arial" charset="0"/>
              </a:rPr>
              <a:t>entrada;</a:t>
            </a:r>
            <a:endParaRPr lang="pt-PT" sz="2000" dirty="0"/>
          </a:p>
          <a:p>
            <a:pPr algn="just">
              <a:lnSpc>
                <a:spcPct val="250000"/>
              </a:lnSpc>
            </a:pPr>
            <a:r>
              <a:rPr lang="pt-PT" sz="2000" b="1" dirty="0">
                <a:solidFill>
                  <a:srgbClr val="00B0F0"/>
                </a:solidFill>
                <a:latin typeface="Arial" charset="0"/>
              </a:rPr>
              <a:t>6. </a:t>
            </a:r>
            <a:r>
              <a:rPr lang="pt-PT" sz="2000" dirty="0">
                <a:latin typeface="Arial" charset="0"/>
              </a:rPr>
              <a:t>Analisar os dados e verificar os resultados </a:t>
            </a:r>
            <a:r>
              <a:rPr lang="pt-PT" sz="2000" dirty="0" smtClean="0">
                <a:latin typeface="Arial" charset="0"/>
              </a:rPr>
              <a:t>obtidos;</a:t>
            </a:r>
            <a:endParaRPr lang="pt-PT" sz="2000" dirty="0">
              <a:latin typeface="Arial" charset="0"/>
            </a:endParaRPr>
          </a:p>
          <a:p>
            <a:pPr algn="just">
              <a:lnSpc>
                <a:spcPct val="250000"/>
              </a:lnSpc>
            </a:pPr>
            <a:r>
              <a:rPr lang="pt-PT" sz="2000" b="1" dirty="0" smtClean="0">
                <a:solidFill>
                  <a:srgbClr val="00B0F0"/>
                </a:solidFill>
                <a:latin typeface="Arial" charset="0"/>
              </a:rPr>
              <a:t>7</a:t>
            </a:r>
            <a:r>
              <a:rPr lang="pt-PT" sz="2000" b="1" dirty="0">
                <a:solidFill>
                  <a:srgbClr val="00B0F0"/>
                </a:solidFill>
                <a:latin typeface="Arial" charset="0"/>
              </a:rPr>
              <a:t>. </a:t>
            </a:r>
            <a:r>
              <a:rPr lang="pt-PT" sz="2000" dirty="0">
                <a:latin typeface="Arial" charset="0"/>
              </a:rPr>
              <a:t>Avaliar os </a:t>
            </a:r>
            <a:r>
              <a:rPr lang="pt-PT" sz="2000" dirty="0" smtClean="0">
                <a:latin typeface="Arial" charset="0"/>
              </a:rPr>
              <a:t>resultados </a:t>
            </a:r>
            <a:r>
              <a:rPr lang="pt-PT" sz="2000" dirty="0" smtClean="0">
                <a:latin typeface="Arial" charset="0"/>
                <a:sym typeface="Wingdings 3"/>
                <a:hlinkClick r:id="rId4" action="ppaction://hlinksldjump"/>
              </a:rPr>
              <a:t></a:t>
            </a:r>
            <a:endParaRPr lang="pt-PT" sz="2000" dirty="0"/>
          </a:p>
        </p:txBody>
      </p:sp>
      <p:sp>
        <p:nvSpPr>
          <p:cNvPr id="4" name="Rectangle 3"/>
          <p:cNvSpPr/>
          <p:nvPr/>
        </p:nvSpPr>
        <p:spPr>
          <a:xfrm>
            <a:off x="7956376" y="6515105"/>
            <a:ext cx="934871" cy="276999"/>
          </a:xfrm>
          <a:prstGeom prst="rect">
            <a:avLst/>
          </a:prstGeom>
        </p:spPr>
        <p:txBody>
          <a:bodyPr wrap="none">
            <a:spAutoFit/>
          </a:bodyPr>
          <a:lstStyle/>
          <a:p>
            <a:r>
              <a:rPr lang="pt-PT" sz="1200" dirty="0" err="1">
                <a:latin typeface="Arial" pitchFamily="34" charset="0"/>
                <a:cs typeface="Arial" pitchFamily="34" charset="0"/>
              </a:rPr>
              <a:t>Nath</a:t>
            </a:r>
            <a:r>
              <a:rPr lang="pt-PT" sz="1200" dirty="0">
                <a:latin typeface="Arial" pitchFamily="34" charset="0"/>
                <a:cs typeface="Arial" pitchFamily="34" charset="0"/>
              </a:rPr>
              <a:t>, </a:t>
            </a:r>
            <a:r>
              <a:rPr lang="pt-PT" sz="1200" dirty="0" smtClean="0">
                <a:latin typeface="Arial" pitchFamily="34" charset="0"/>
                <a:cs typeface="Arial" pitchFamily="34" charset="0"/>
              </a:rPr>
              <a:t>2010</a:t>
            </a:r>
            <a:endParaRPr lang="en-GB" sz="1200" dirty="0"/>
          </a:p>
        </p:txBody>
      </p:sp>
    </p:spTree>
    <p:extLst>
      <p:ext uri="{BB962C8B-B14F-4D97-AF65-F5344CB8AC3E}">
        <p14:creationId xmlns:p14="http://schemas.microsoft.com/office/powerpoint/2010/main" val="39555263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29851" b="14840"/>
          <a:stretch/>
        </p:blipFill>
        <p:spPr>
          <a:xfrm>
            <a:off x="413792" y="580884"/>
            <a:ext cx="8316416" cy="6289288"/>
          </a:xfrm>
          <a:prstGeom prst="rect">
            <a:avLst/>
          </a:prstGeom>
        </p:spPr>
      </p:pic>
      <p:sp>
        <p:nvSpPr>
          <p:cNvPr id="4" name="Title 1"/>
          <p:cNvSpPr txBox="1">
            <a:spLocks/>
          </p:cNvSpPr>
          <p:nvPr/>
        </p:nvSpPr>
        <p:spPr>
          <a:xfrm>
            <a:off x="304478" y="62040"/>
            <a:ext cx="8839522" cy="84633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3200" b="1" dirty="0" smtClean="0">
                <a:solidFill>
                  <a:srgbClr val="00B0F0"/>
                </a:solidFill>
              </a:rPr>
              <a:t>IV-SIG: Cartas Militares                                            </a:t>
            </a:r>
            <a:r>
              <a:rPr lang="pt-PT" sz="2400" b="1" dirty="0" smtClean="0">
                <a:solidFill>
                  <a:srgbClr val="00B0F0"/>
                </a:solidFill>
              </a:rPr>
              <a:t> </a:t>
            </a:r>
            <a:r>
              <a:rPr lang="pt-PT" sz="2400" b="1" dirty="0" smtClean="0">
                <a:solidFill>
                  <a:srgbClr val="00B0F0"/>
                </a:solidFill>
                <a:sym typeface="Wingdings 3"/>
                <a:hlinkClick r:id="rId4" action="ppaction://hlinksldjump"/>
              </a:rPr>
              <a:t></a:t>
            </a:r>
            <a:r>
              <a:rPr lang="pt-PT" sz="2400" b="1" dirty="0" smtClean="0">
                <a:solidFill>
                  <a:srgbClr val="00B0F0"/>
                </a:solidFill>
              </a:rPr>
              <a:t> </a:t>
            </a:r>
            <a:endParaRPr lang="pt-PT" sz="2400" b="1" dirty="0">
              <a:solidFill>
                <a:srgbClr val="00B0F0"/>
              </a:solidFill>
            </a:endParaRPr>
          </a:p>
        </p:txBody>
      </p:sp>
    </p:spTree>
    <p:extLst>
      <p:ext uri="{BB962C8B-B14F-4D97-AF65-F5344CB8AC3E}">
        <p14:creationId xmlns:p14="http://schemas.microsoft.com/office/powerpoint/2010/main" val="4184249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4960988"/>
            <a:ext cx="3466629" cy="1839436"/>
          </a:xfrm>
          <a:prstGeom prst="rect">
            <a:avLst/>
          </a:prstGeom>
        </p:spPr>
      </p:pic>
      <p:pic>
        <p:nvPicPr>
          <p:cNvPr id="1028" name="Picture 4" descr="http://www.stonecourses.net/environment/gi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7506" y="4888577"/>
            <a:ext cx="2415069" cy="17964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l"/>
            <a:r>
              <a:rPr lang="en-GB" sz="3600" dirty="0" err="1" smtClean="0"/>
              <a:t>Índice</a:t>
            </a:r>
            <a:endParaRPr lang="en-GB" sz="3600" dirty="0"/>
          </a:p>
        </p:txBody>
      </p:sp>
      <p:sp>
        <p:nvSpPr>
          <p:cNvPr id="3" name="Content Placeholder 2"/>
          <p:cNvSpPr>
            <a:spLocks noGrp="1"/>
          </p:cNvSpPr>
          <p:nvPr>
            <p:ph idx="1"/>
          </p:nvPr>
        </p:nvSpPr>
        <p:spPr>
          <a:xfrm>
            <a:off x="457200" y="1600200"/>
            <a:ext cx="4546848" cy="4525963"/>
          </a:xfrm>
        </p:spPr>
        <p:txBody>
          <a:bodyPr>
            <a:normAutofit/>
          </a:bodyPr>
          <a:lstStyle/>
          <a:p>
            <a:pPr marL="857250" indent="-857250">
              <a:lnSpc>
                <a:spcPct val="150000"/>
              </a:lnSpc>
              <a:buAutoNum type="romanUcPeriod"/>
            </a:pPr>
            <a:r>
              <a:rPr lang="pt-PT" sz="2400" dirty="0" smtClean="0">
                <a:latin typeface="Arial" pitchFamily="34" charset="0"/>
                <a:cs typeface="Arial" pitchFamily="34" charset="0"/>
              </a:rPr>
              <a:t>Introdução</a:t>
            </a:r>
          </a:p>
          <a:p>
            <a:pPr marL="857250" indent="-857250">
              <a:lnSpc>
                <a:spcPct val="150000"/>
              </a:lnSpc>
              <a:buAutoNum type="romanUcPeriod"/>
            </a:pPr>
            <a:r>
              <a:rPr lang="pt-PT" sz="2400" dirty="0" smtClean="0">
                <a:latin typeface="Arial" pitchFamily="34" charset="0"/>
                <a:cs typeface="Arial" pitchFamily="34" charset="0"/>
              </a:rPr>
              <a:t>Base de dados</a:t>
            </a:r>
          </a:p>
          <a:p>
            <a:pPr marL="857250" indent="-857250">
              <a:lnSpc>
                <a:spcPct val="150000"/>
              </a:lnSpc>
              <a:buFont typeface="Arial" pitchFamily="34" charset="0"/>
              <a:buAutoNum type="romanUcPeriod"/>
            </a:pPr>
            <a:r>
              <a:rPr lang="pt-PT" sz="2400" dirty="0">
                <a:latin typeface="Arial" pitchFamily="34" charset="0"/>
                <a:cs typeface="Arial" pitchFamily="34" charset="0"/>
              </a:rPr>
              <a:t>Detecção remota</a:t>
            </a:r>
          </a:p>
          <a:p>
            <a:pPr marL="857250" indent="-857250">
              <a:lnSpc>
                <a:spcPct val="150000"/>
              </a:lnSpc>
              <a:buFont typeface="Arial" pitchFamily="34" charset="0"/>
              <a:buAutoNum type="romanUcPeriod"/>
            </a:pPr>
            <a:r>
              <a:rPr lang="pt-PT" sz="2400" dirty="0" smtClean="0">
                <a:latin typeface="Arial" pitchFamily="34" charset="0"/>
                <a:cs typeface="Arial" pitchFamily="34" charset="0"/>
              </a:rPr>
              <a:t>Sistemas de Informação Geográfica (SIG)</a:t>
            </a:r>
          </a:p>
          <a:p>
            <a:pPr marL="857250" indent="-857250">
              <a:lnSpc>
                <a:spcPct val="150000"/>
              </a:lnSpc>
              <a:buAutoNum type="romanUcPeriod"/>
            </a:pPr>
            <a:r>
              <a:rPr lang="pt-PT" sz="2400" dirty="0" smtClean="0">
                <a:latin typeface="Arial" pitchFamily="34" charset="0"/>
                <a:cs typeface="Arial" pitchFamily="34" charset="0"/>
              </a:rPr>
              <a:t>Modelos</a:t>
            </a:r>
          </a:p>
        </p:txBody>
      </p:sp>
      <p:sp>
        <p:nvSpPr>
          <p:cNvPr id="4" name="TextBox 3"/>
          <p:cNvSpPr txBox="1"/>
          <p:nvPr/>
        </p:nvSpPr>
        <p:spPr>
          <a:xfrm>
            <a:off x="5649665" y="73224"/>
            <a:ext cx="1452642" cy="230832"/>
          </a:xfrm>
          <a:prstGeom prst="rect">
            <a:avLst/>
          </a:prstGeom>
          <a:noFill/>
        </p:spPr>
        <p:txBody>
          <a:bodyPr wrap="none" rtlCol="0">
            <a:spAutoFit/>
          </a:bodyPr>
          <a:lstStyle/>
          <a:p>
            <a:r>
              <a:rPr lang="en-GB" sz="900" dirty="0" smtClean="0"/>
              <a:t>www.genebiomarkers.com</a:t>
            </a:r>
            <a:endParaRPr lang="en-GB" sz="900" dirty="0"/>
          </a:p>
        </p:txBody>
      </p:sp>
      <p:sp>
        <p:nvSpPr>
          <p:cNvPr id="9" name="TextBox 8"/>
          <p:cNvSpPr txBox="1"/>
          <p:nvPr/>
        </p:nvSpPr>
        <p:spPr>
          <a:xfrm>
            <a:off x="7396913" y="6369438"/>
            <a:ext cx="1265090" cy="230832"/>
          </a:xfrm>
          <a:prstGeom prst="rect">
            <a:avLst/>
          </a:prstGeom>
          <a:noFill/>
        </p:spPr>
        <p:txBody>
          <a:bodyPr wrap="none" rtlCol="0">
            <a:spAutoFit/>
          </a:bodyPr>
          <a:lstStyle/>
          <a:p>
            <a:r>
              <a:rPr lang="en-GB" sz="900" dirty="0" smtClean="0"/>
              <a:t>www.stonecourses.net</a:t>
            </a:r>
            <a:endParaRPr lang="en-GB" sz="900" dirty="0"/>
          </a:p>
        </p:txBody>
      </p:sp>
      <p:cxnSp>
        <p:nvCxnSpPr>
          <p:cNvPr id="13" name="Straight Arrow Connector 12"/>
          <p:cNvCxnSpPr/>
          <p:nvPr/>
        </p:nvCxnSpPr>
        <p:spPr>
          <a:xfrm flipV="1">
            <a:off x="3995936" y="2996952"/>
            <a:ext cx="2015746" cy="72008"/>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013309" y="4221088"/>
            <a:ext cx="2142867" cy="73990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567790" y="5157192"/>
            <a:ext cx="338811" cy="21342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79912" y="6569592"/>
            <a:ext cx="466794" cy="230832"/>
          </a:xfrm>
          <a:prstGeom prst="rect">
            <a:avLst/>
          </a:prstGeom>
          <a:noFill/>
        </p:spPr>
        <p:txBody>
          <a:bodyPr wrap="none" rtlCol="0">
            <a:spAutoFit/>
          </a:bodyPr>
          <a:lstStyle/>
          <a:p>
            <a:r>
              <a:rPr lang="en-GB" sz="900" dirty="0" smtClean="0"/>
              <a:t>FARM</a:t>
            </a:r>
            <a:endParaRPr lang="en-GB" sz="900" dirty="0"/>
          </a:p>
        </p:txBody>
      </p:sp>
      <p:pic>
        <p:nvPicPr>
          <p:cNvPr id="3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37" t="2006" r="-1" b="2140"/>
          <a:stretch/>
        </p:blipFill>
        <p:spPr bwMode="auto">
          <a:xfrm>
            <a:off x="6348636" y="836712"/>
            <a:ext cx="2615852" cy="368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7577145" y="4384249"/>
            <a:ext cx="1516762" cy="369332"/>
          </a:xfrm>
          <a:prstGeom prst="rect">
            <a:avLst/>
          </a:prstGeom>
          <a:noFill/>
        </p:spPr>
        <p:txBody>
          <a:bodyPr wrap="none" rtlCol="0">
            <a:spAutoFit/>
          </a:bodyPr>
          <a:lstStyle/>
          <a:p>
            <a:r>
              <a:rPr lang="en-GB" sz="900" dirty="0" smtClean="0"/>
              <a:t>Habitat map:</a:t>
            </a:r>
          </a:p>
          <a:p>
            <a:r>
              <a:rPr lang="en-GB" sz="900" dirty="0" smtClean="0"/>
              <a:t>http</a:t>
            </a:r>
            <a:r>
              <a:rPr lang="en-GB" sz="900" dirty="0"/>
              <a:t>://www.ozcoasts.gov.au</a:t>
            </a:r>
          </a:p>
        </p:txBody>
      </p:sp>
      <p:pic>
        <p:nvPicPr>
          <p:cNvPr id="1026" name="Picture 2" descr="http://www.genebiomarkers.com/gbm_images/content/databas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6706" y="256689"/>
            <a:ext cx="2831828" cy="212387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3585117" y="1772816"/>
            <a:ext cx="986883" cy="72008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5621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146" r="21230" b="5339"/>
          <a:stretch/>
        </p:blipFill>
        <p:spPr>
          <a:xfrm>
            <a:off x="755576" y="835536"/>
            <a:ext cx="4709161" cy="4284320"/>
          </a:xfrm>
        </p:spPr>
      </p:pic>
      <p:sp>
        <p:nvSpPr>
          <p:cNvPr id="2" name="Title 1"/>
          <p:cNvSpPr>
            <a:spLocks noGrp="1"/>
          </p:cNvSpPr>
          <p:nvPr>
            <p:ph type="title"/>
          </p:nvPr>
        </p:nvSpPr>
        <p:spPr>
          <a:xfrm>
            <a:off x="107504" y="-27384"/>
            <a:ext cx="8229600" cy="846338"/>
          </a:xfrm>
        </p:spPr>
        <p:txBody>
          <a:bodyPr>
            <a:normAutofit/>
          </a:bodyPr>
          <a:lstStyle/>
          <a:p>
            <a:pPr algn="l"/>
            <a:r>
              <a:rPr lang="pt-PT" sz="3600" b="1" dirty="0">
                <a:solidFill>
                  <a:srgbClr val="00B0F0"/>
                </a:solidFill>
                <a:latin typeface="+mn-lt"/>
                <a:ea typeface="+mn-ea"/>
                <a:cs typeface="+mn-cs"/>
              </a:rPr>
              <a:t>IV-SIG: Mapa de Usos</a:t>
            </a:r>
          </a:p>
        </p:txBody>
      </p:sp>
      <p:pic>
        <p:nvPicPr>
          <p:cNvPr id="5" name="Picture 4"/>
          <p:cNvPicPr/>
          <p:nvPr/>
        </p:nvPicPr>
        <p:blipFill rotWithShape="1">
          <a:blip r:embed="rId4" cstate="print"/>
          <a:srcRect r="62158"/>
          <a:stretch/>
        </p:blipFill>
        <p:spPr bwMode="auto">
          <a:xfrm>
            <a:off x="107504" y="5013176"/>
            <a:ext cx="4992457" cy="2038067"/>
          </a:xfrm>
          <a:prstGeom prst="rect">
            <a:avLst/>
          </a:prstGeom>
          <a:noFill/>
          <a:ln w="9525">
            <a:noFill/>
            <a:miter lim="800000"/>
            <a:headEnd/>
            <a:tailEnd/>
          </a:ln>
        </p:spPr>
      </p:pic>
      <p:grpSp>
        <p:nvGrpSpPr>
          <p:cNvPr id="21" name="Group 20"/>
          <p:cNvGrpSpPr/>
          <p:nvPr/>
        </p:nvGrpSpPr>
        <p:grpSpPr>
          <a:xfrm>
            <a:off x="5724128" y="1210400"/>
            <a:ext cx="3220681" cy="5634040"/>
            <a:chOff x="6128880" y="1210400"/>
            <a:chExt cx="3220681" cy="5634040"/>
          </a:xfrm>
        </p:grpSpPr>
        <p:pic>
          <p:nvPicPr>
            <p:cNvPr id="6" name="Picture 5"/>
            <p:cNvPicPr>
              <a:picLocks noChangeAspect="1"/>
            </p:cNvPicPr>
            <p:nvPr/>
          </p:nvPicPr>
          <p:blipFill>
            <a:blip r:embed="rId4" cstate="print"/>
            <a:srcRect l="56711" r="24224" b="37045"/>
            <a:stretch>
              <a:fillRect/>
            </a:stretch>
          </p:blipFill>
          <p:spPr bwMode="auto">
            <a:xfrm>
              <a:off x="6142527" y="3257824"/>
              <a:ext cx="2367980" cy="1260000"/>
            </a:xfrm>
            <a:prstGeom prst="rect">
              <a:avLst/>
            </a:prstGeom>
            <a:noFill/>
            <a:ln w="9525">
              <a:noFill/>
              <a:miter lim="800000"/>
              <a:headEnd/>
              <a:tailEnd/>
            </a:ln>
          </p:spPr>
        </p:pic>
        <p:pic>
          <p:nvPicPr>
            <p:cNvPr id="7" name="Picture 6"/>
            <p:cNvPicPr>
              <a:picLocks noChangeAspect="1"/>
            </p:cNvPicPr>
            <p:nvPr/>
          </p:nvPicPr>
          <p:blipFill>
            <a:blip r:embed="rId4" cstate="print"/>
            <a:srcRect l="75664" b="76224"/>
            <a:stretch>
              <a:fillRect/>
            </a:stretch>
          </p:blipFill>
          <p:spPr bwMode="auto">
            <a:xfrm>
              <a:off x="6142528" y="5118663"/>
              <a:ext cx="3207033" cy="504000"/>
            </a:xfrm>
            <a:prstGeom prst="rect">
              <a:avLst/>
            </a:prstGeom>
            <a:noFill/>
            <a:ln w="9525">
              <a:noFill/>
              <a:miter lim="800000"/>
              <a:headEnd/>
              <a:tailEnd/>
            </a:ln>
          </p:spPr>
        </p:pic>
        <p:pic>
          <p:nvPicPr>
            <p:cNvPr id="9" name="Picture 8"/>
            <p:cNvPicPr>
              <a:picLocks noChangeAspect="1"/>
            </p:cNvPicPr>
            <p:nvPr/>
          </p:nvPicPr>
          <p:blipFill>
            <a:blip r:embed="rId4" cstate="print"/>
            <a:srcRect l="75664" t="24479" b="49619"/>
            <a:stretch>
              <a:fillRect/>
            </a:stretch>
          </p:blipFill>
          <p:spPr bwMode="auto">
            <a:xfrm>
              <a:off x="6142527" y="4553832"/>
              <a:ext cx="3206533" cy="540000"/>
            </a:xfrm>
            <a:prstGeom prst="rect">
              <a:avLst/>
            </a:prstGeom>
            <a:noFill/>
            <a:ln w="9525">
              <a:noFill/>
              <a:miter lim="800000"/>
              <a:headEnd/>
              <a:tailEnd/>
            </a:ln>
          </p:spPr>
        </p:pic>
        <p:pic>
          <p:nvPicPr>
            <p:cNvPr id="10" name="Picture 9"/>
            <p:cNvPicPr>
              <a:picLocks noChangeAspect="1"/>
            </p:cNvPicPr>
            <p:nvPr/>
          </p:nvPicPr>
          <p:blipFill>
            <a:blip r:embed="rId5" cstate="print"/>
            <a:srcRect t="7662" r="88546" b="73182"/>
            <a:stretch>
              <a:fillRect/>
            </a:stretch>
          </p:blipFill>
          <p:spPr bwMode="auto">
            <a:xfrm>
              <a:off x="6197120" y="6448440"/>
              <a:ext cx="1558367" cy="396000"/>
            </a:xfrm>
            <a:prstGeom prst="rect">
              <a:avLst/>
            </a:prstGeom>
            <a:noFill/>
            <a:ln w="9525">
              <a:noFill/>
              <a:miter lim="800000"/>
              <a:headEnd/>
              <a:tailEnd/>
            </a:ln>
          </p:spPr>
        </p:pic>
        <p:grpSp>
          <p:nvGrpSpPr>
            <p:cNvPr id="20" name="Group 19"/>
            <p:cNvGrpSpPr>
              <a:grpSpLocks noChangeAspect="1"/>
            </p:cNvGrpSpPr>
            <p:nvPr/>
          </p:nvGrpSpPr>
          <p:grpSpPr>
            <a:xfrm>
              <a:off x="6128880" y="5661344"/>
              <a:ext cx="2578303" cy="900000"/>
              <a:chOff x="6372200" y="5771803"/>
              <a:chExt cx="2475171" cy="864000"/>
            </a:xfrm>
          </p:grpSpPr>
          <p:pic>
            <p:nvPicPr>
              <p:cNvPr id="12" name="Picture 11"/>
              <p:cNvPicPr>
                <a:picLocks noChangeAspect="1"/>
              </p:cNvPicPr>
              <p:nvPr/>
            </p:nvPicPr>
            <p:blipFill>
              <a:blip r:embed="rId4" cstate="print"/>
              <a:srcRect l="56711" t="62285" r="24224" b="-3575"/>
              <a:stretch>
                <a:fillRect/>
              </a:stretch>
            </p:blipFill>
            <p:spPr bwMode="auto">
              <a:xfrm>
                <a:off x="6372200" y="5771803"/>
                <a:ext cx="2475171" cy="864000"/>
              </a:xfrm>
              <a:prstGeom prst="rect">
                <a:avLst/>
              </a:prstGeom>
              <a:noFill/>
              <a:ln w="9525">
                <a:noFill/>
                <a:miter lim="800000"/>
                <a:headEnd/>
                <a:tailEnd/>
              </a:ln>
            </p:spPr>
          </p:pic>
          <p:cxnSp>
            <p:nvCxnSpPr>
              <p:cNvPr id="15" name="Straight Connector 14"/>
              <p:cNvCxnSpPr/>
              <p:nvPr/>
            </p:nvCxnSpPr>
            <p:spPr>
              <a:xfrm>
                <a:off x="6442801" y="6546862"/>
                <a:ext cx="378000" cy="0"/>
              </a:xfrm>
              <a:prstGeom prst="line">
                <a:avLst/>
              </a:prstGeom>
              <a:ln w="6350">
                <a:solidFill>
                  <a:srgbClr val="FF66FF"/>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156176" y="1210400"/>
              <a:ext cx="2480957" cy="1980000"/>
              <a:chOff x="6372200" y="1472165"/>
              <a:chExt cx="2480957" cy="1980000"/>
            </a:xfrm>
          </p:grpSpPr>
          <p:pic>
            <p:nvPicPr>
              <p:cNvPr id="11" name="Picture 10"/>
              <p:cNvPicPr>
                <a:picLocks noChangeAspect="1"/>
              </p:cNvPicPr>
              <p:nvPr/>
            </p:nvPicPr>
            <p:blipFill rotWithShape="1">
              <a:blip r:embed="rId4" cstate="print"/>
              <a:srcRect l="37555" r="43088"/>
              <a:stretch/>
            </p:blipFill>
            <p:spPr bwMode="auto">
              <a:xfrm>
                <a:off x="6372200" y="1472165"/>
                <a:ext cx="2480957" cy="1980000"/>
              </a:xfrm>
              <a:prstGeom prst="rect">
                <a:avLst/>
              </a:prstGeom>
              <a:noFill/>
              <a:ln w="9525">
                <a:noFill/>
                <a:miter lim="800000"/>
                <a:headEnd/>
                <a:tailEnd/>
              </a:ln>
            </p:spPr>
          </p:pic>
          <p:cxnSp>
            <p:nvCxnSpPr>
              <p:cNvPr id="18" name="Straight Connector 17"/>
              <p:cNvCxnSpPr/>
              <p:nvPr/>
            </p:nvCxnSpPr>
            <p:spPr>
              <a:xfrm>
                <a:off x="6426924" y="3439298"/>
                <a:ext cx="360000" cy="0"/>
              </a:xfrm>
              <a:prstGeom prst="line">
                <a:avLst/>
              </a:prstGeom>
              <a:ln w="6350">
                <a:solidFill>
                  <a:srgbClr val="A6D86E"/>
                </a:solidFill>
              </a:ln>
            </p:spPr>
            <p:style>
              <a:lnRef idx="1">
                <a:schemeClr val="accent1"/>
              </a:lnRef>
              <a:fillRef idx="0">
                <a:schemeClr val="accent1"/>
              </a:fillRef>
              <a:effectRef idx="0">
                <a:schemeClr val="accent1"/>
              </a:effectRef>
              <a:fontRef idx="minor">
                <a:schemeClr val="tx1"/>
              </a:fontRef>
            </p:style>
          </p:cxnSp>
        </p:grpSp>
      </p:grpSp>
      <p:pic>
        <p:nvPicPr>
          <p:cNvPr id="22" name="Picture 21"/>
          <p:cNvPicPr>
            <a:picLocks noChangeAspect="1"/>
          </p:cNvPicPr>
          <p:nvPr/>
        </p:nvPicPr>
        <p:blipFill>
          <a:blip r:embed="rId6" cstate="print"/>
          <a:srcRect/>
          <a:stretch>
            <a:fillRect/>
          </a:stretch>
        </p:blipFill>
        <p:spPr bwMode="auto">
          <a:xfrm>
            <a:off x="3995936" y="4738215"/>
            <a:ext cx="1022610" cy="288000"/>
          </a:xfrm>
          <a:prstGeom prst="rect">
            <a:avLst/>
          </a:prstGeom>
          <a:noFill/>
          <a:ln w="9525">
            <a:noFill/>
            <a:miter lim="800000"/>
            <a:headEnd/>
            <a:tailEnd/>
          </a:ln>
        </p:spPr>
      </p:pic>
    </p:spTree>
    <p:extLst>
      <p:ext uri="{BB962C8B-B14F-4D97-AF65-F5344CB8AC3E}">
        <p14:creationId xmlns:p14="http://schemas.microsoft.com/office/powerpoint/2010/main" val="3989099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4"/>
          <p:cNvGrpSpPr>
            <a:grpSpLocks/>
          </p:cNvGrpSpPr>
          <p:nvPr/>
        </p:nvGrpSpPr>
        <p:grpSpPr bwMode="auto">
          <a:xfrm>
            <a:off x="2051051" y="188916"/>
            <a:ext cx="5041900" cy="5354627"/>
            <a:chOff x="2051716" y="676960"/>
            <a:chExt cx="5041485" cy="5354472"/>
          </a:xfrm>
        </p:grpSpPr>
        <p:grpSp>
          <p:nvGrpSpPr>
            <p:cNvPr id="3" name="Group 20"/>
            <p:cNvGrpSpPr>
              <a:grpSpLocks/>
            </p:cNvGrpSpPr>
            <p:nvPr/>
          </p:nvGrpSpPr>
          <p:grpSpPr bwMode="auto">
            <a:xfrm>
              <a:off x="2051716" y="676960"/>
              <a:ext cx="5032097" cy="5354472"/>
              <a:chOff x="2051716" y="676960"/>
              <a:chExt cx="5032097" cy="5354472"/>
            </a:xfrm>
          </p:grpSpPr>
          <p:grpSp>
            <p:nvGrpSpPr>
              <p:cNvPr id="33" name="Group 8"/>
              <p:cNvGrpSpPr>
                <a:grpSpLocks/>
              </p:cNvGrpSpPr>
              <p:nvPr/>
            </p:nvGrpSpPr>
            <p:grpSpPr bwMode="auto">
              <a:xfrm>
                <a:off x="3956236" y="1552440"/>
                <a:ext cx="1483545" cy="1476152"/>
                <a:chOff x="3797920" y="494680"/>
                <a:chExt cx="1483545" cy="1476152"/>
              </a:xfrm>
            </p:grpSpPr>
            <p:sp>
              <p:nvSpPr>
                <p:cNvPr id="45" name="Oval 44"/>
                <p:cNvSpPr/>
                <p:nvPr/>
              </p:nvSpPr>
              <p:spPr>
                <a:xfrm>
                  <a:off x="3852214" y="547860"/>
                  <a:ext cx="1366726" cy="136838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46" name="Isosceles Triangle 45"/>
                <p:cNvSpPr/>
                <p:nvPr/>
              </p:nvSpPr>
              <p:spPr>
                <a:xfrm flipV="1">
                  <a:off x="5173465" y="1196756"/>
                  <a:ext cx="108000" cy="72000"/>
                </a:xfrm>
                <a:prstGeom prst="triangle">
                  <a:avLst/>
                </a:prstGeom>
                <a:solidFill>
                  <a:srgbClr val="0070C0"/>
                </a:solidFill>
                <a:ln>
                  <a:solidFill>
                    <a:srgbClr val="0070C0"/>
                  </a:solidFill>
                </a:ln>
                <a:scene3d>
                  <a:camera prst="orthographicFront">
                    <a:rot lat="21299999"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47" name="Isosceles Triangle 46"/>
                <p:cNvSpPr/>
                <p:nvPr/>
              </p:nvSpPr>
              <p:spPr>
                <a:xfrm rot="5400000" flipH="1">
                  <a:off x="4517913" y="512680"/>
                  <a:ext cx="108000" cy="72000"/>
                </a:xfrm>
                <a:prstGeom prst="triangle">
                  <a:avLst/>
                </a:prstGeom>
                <a:solidFill>
                  <a:srgbClr val="0070C0"/>
                </a:solidFill>
                <a:ln>
                  <a:solidFill>
                    <a:srgbClr val="0070C0"/>
                  </a:solidFill>
                </a:ln>
                <a:scene3d>
                  <a:camera prst="orthographicFront">
                    <a:rot lat="21299999"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48" name="Isosceles Triangle 47"/>
                <p:cNvSpPr/>
                <p:nvPr/>
              </p:nvSpPr>
              <p:spPr>
                <a:xfrm>
                  <a:off x="3797920" y="1196756"/>
                  <a:ext cx="108000" cy="72000"/>
                </a:xfrm>
                <a:prstGeom prst="triangle">
                  <a:avLst/>
                </a:prstGeom>
                <a:solidFill>
                  <a:srgbClr val="0070C0"/>
                </a:solidFill>
                <a:ln>
                  <a:solidFill>
                    <a:srgbClr val="0070C0"/>
                  </a:solidFill>
                </a:ln>
                <a:scene3d>
                  <a:camera prst="orthographicFront">
                    <a:rot lat="21299999"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49" name="Isosceles Triangle 48"/>
                <p:cNvSpPr/>
                <p:nvPr/>
              </p:nvSpPr>
              <p:spPr>
                <a:xfrm rot="16200000">
                  <a:off x="4517996" y="1880832"/>
                  <a:ext cx="108000" cy="72000"/>
                </a:xfrm>
                <a:prstGeom prst="triangle">
                  <a:avLst/>
                </a:prstGeom>
                <a:solidFill>
                  <a:srgbClr val="0070C0"/>
                </a:solidFill>
                <a:ln>
                  <a:solidFill>
                    <a:srgbClr val="0070C0"/>
                  </a:solidFill>
                </a:ln>
                <a:scene3d>
                  <a:camera prst="orthographicFront">
                    <a:rot lat="21299999"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sp>
            <p:nvSpPr>
              <p:cNvPr id="34" name="Rectangle 9"/>
              <p:cNvSpPr>
                <a:spLocks noChangeArrowheads="1"/>
              </p:cNvSpPr>
              <p:nvPr/>
            </p:nvSpPr>
            <p:spPr bwMode="auto">
              <a:xfrm>
                <a:off x="2776229" y="1852776"/>
                <a:ext cx="1139963" cy="830973"/>
              </a:xfrm>
              <a:prstGeom prst="rect">
                <a:avLst/>
              </a:prstGeom>
              <a:noFill/>
              <a:ln w="9525">
                <a:noFill/>
                <a:miter lim="800000"/>
                <a:headEnd/>
                <a:tailEnd/>
              </a:ln>
            </p:spPr>
            <p:txBody>
              <a:bodyPr wrap="none">
                <a:spAutoFit/>
              </a:bodyPr>
              <a:lstStyle/>
              <a:p>
                <a:pPr algn="ctr"/>
                <a:r>
                  <a:rPr lang="pt-PT" sz="1600" dirty="0" smtClean="0">
                    <a:latin typeface="Arial" charset="0"/>
                  </a:rPr>
                  <a:t>Requisitos</a:t>
                </a:r>
              </a:p>
              <a:p>
                <a:pPr algn="ctr"/>
                <a:r>
                  <a:rPr lang="pt-PT" sz="1600" dirty="0" smtClean="0">
                    <a:latin typeface="Arial" charset="0"/>
                  </a:rPr>
                  <a:t> do </a:t>
                </a:r>
              </a:p>
              <a:p>
                <a:pPr algn="ctr"/>
                <a:r>
                  <a:rPr lang="pt-PT" sz="1600" dirty="0" smtClean="0">
                    <a:latin typeface="Arial" charset="0"/>
                  </a:rPr>
                  <a:t>projecto</a:t>
                </a:r>
                <a:endParaRPr lang="pt-PT" sz="1600" dirty="0">
                  <a:latin typeface="Arial" charset="0"/>
                </a:endParaRPr>
              </a:p>
            </p:txBody>
          </p:sp>
          <p:sp>
            <p:nvSpPr>
              <p:cNvPr id="35" name="Rectangle 10"/>
              <p:cNvSpPr>
                <a:spLocks noChangeArrowheads="1"/>
              </p:cNvSpPr>
              <p:nvPr/>
            </p:nvSpPr>
            <p:spPr bwMode="auto">
              <a:xfrm>
                <a:off x="5462938" y="1852776"/>
                <a:ext cx="1620875" cy="830973"/>
              </a:xfrm>
              <a:prstGeom prst="rect">
                <a:avLst/>
              </a:prstGeom>
              <a:noFill/>
              <a:ln w="9525">
                <a:noFill/>
                <a:miter lim="800000"/>
                <a:headEnd/>
                <a:tailEnd/>
              </a:ln>
            </p:spPr>
            <p:txBody>
              <a:bodyPr>
                <a:spAutoFit/>
              </a:bodyPr>
              <a:lstStyle/>
              <a:p>
                <a:pPr algn="ctr"/>
                <a:r>
                  <a:rPr lang="pt-PT" sz="1600" dirty="0" smtClean="0">
                    <a:latin typeface="Arial" charset="0"/>
                  </a:rPr>
                  <a:t>Desenvolver </a:t>
                </a:r>
              </a:p>
              <a:p>
                <a:pPr algn="ctr"/>
                <a:r>
                  <a:rPr lang="pt-PT" sz="1600" dirty="0" smtClean="0">
                    <a:latin typeface="Arial" charset="0"/>
                  </a:rPr>
                  <a:t>uma estrutura </a:t>
                </a:r>
              </a:p>
              <a:p>
                <a:pPr algn="ctr"/>
                <a:r>
                  <a:rPr lang="pt-PT" sz="1600" dirty="0" smtClean="0">
                    <a:latin typeface="Arial" charset="0"/>
                  </a:rPr>
                  <a:t>analítica </a:t>
                </a:r>
                <a:endParaRPr lang="pt-PT" sz="1600" dirty="0">
                  <a:latin typeface="Arial" charset="0"/>
                </a:endParaRPr>
              </a:p>
            </p:txBody>
          </p:sp>
          <p:sp>
            <p:nvSpPr>
              <p:cNvPr id="36" name="Rectangle 11"/>
              <p:cNvSpPr>
                <a:spLocks noChangeArrowheads="1"/>
              </p:cNvSpPr>
              <p:nvPr/>
            </p:nvSpPr>
            <p:spPr bwMode="auto">
              <a:xfrm>
                <a:off x="3624469" y="3075361"/>
                <a:ext cx="2147077" cy="338544"/>
              </a:xfrm>
              <a:prstGeom prst="rect">
                <a:avLst/>
              </a:prstGeom>
              <a:noFill/>
              <a:ln w="9525">
                <a:noFill/>
                <a:miter lim="800000"/>
                <a:headEnd/>
                <a:tailEnd/>
              </a:ln>
            </p:spPr>
            <p:txBody>
              <a:bodyPr>
                <a:spAutoFit/>
              </a:bodyPr>
              <a:lstStyle/>
              <a:p>
                <a:pPr algn="ctr"/>
                <a:r>
                  <a:rPr lang="pt-PT" sz="1600" dirty="0" smtClean="0">
                    <a:latin typeface="Arial" charset="0"/>
                  </a:rPr>
                  <a:t>Localizar os dados </a:t>
                </a:r>
                <a:endParaRPr lang="pt-PT" sz="1600" dirty="0">
                  <a:latin typeface="Arial" charset="0"/>
                </a:endParaRPr>
              </a:p>
            </p:txBody>
          </p:sp>
          <p:sp>
            <p:nvSpPr>
              <p:cNvPr id="37" name="Rectangle 12"/>
              <p:cNvSpPr>
                <a:spLocks noChangeArrowheads="1"/>
              </p:cNvSpPr>
              <p:nvPr/>
            </p:nvSpPr>
            <p:spPr bwMode="auto">
              <a:xfrm>
                <a:off x="3888048" y="676960"/>
                <a:ext cx="1619920" cy="830997"/>
              </a:xfrm>
              <a:prstGeom prst="rect">
                <a:avLst/>
              </a:prstGeom>
              <a:noFill/>
              <a:ln w="9525">
                <a:noFill/>
                <a:miter lim="800000"/>
                <a:headEnd/>
                <a:tailEnd/>
              </a:ln>
            </p:spPr>
            <p:txBody>
              <a:bodyPr>
                <a:spAutoFit/>
              </a:bodyPr>
              <a:lstStyle/>
              <a:p>
                <a:pPr algn="ctr"/>
                <a:r>
                  <a:rPr lang="pt-PT" sz="1600" dirty="0" smtClean="0">
                    <a:latin typeface="Arial" charset="0"/>
                  </a:rPr>
                  <a:t>Enumerar os </a:t>
                </a:r>
              </a:p>
              <a:p>
                <a:pPr algn="ctr"/>
                <a:r>
                  <a:rPr lang="pt-PT" sz="1600" dirty="0" smtClean="0">
                    <a:latin typeface="Arial" charset="0"/>
                  </a:rPr>
                  <a:t>requisitos do projecto</a:t>
                </a:r>
                <a:endParaRPr lang="pt-PT" sz="1600" dirty="0"/>
              </a:p>
            </p:txBody>
          </p:sp>
          <p:sp>
            <p:nvSpPr>
              <p:cNvPr id="38" name="Down Arrow 37"/>
              <p:cNvSpPr/>
              <p:nvPr/>
            </p:nvSpPr>
            <p:spPr>
              <a:xfrm>
                <a:off x="4626429" y="3501040"/>
                <a:ext cx="142863" cy="360353"/>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39" name="Rectangle 14"/>
              <p:cNvSpPr>
                <a:spLocks noChangeArrowheads="1"/>
              </p:cNvSpPr>
              <p:nvPr/>
            </p:nvSpPr>
            <p:spPr bwMode="auto">
              <a:xfrm>
                <a:off x="3423157" y="3947871"/>
                <a:ext cx="2549702" cy="338544"/>
              </a:xfrm>
              <a:prstGeom prst="rect">
                <a:avLst/>
              </a:prstGeom>
              <a:noFill/>
              <a:ln w="9525">
                <a:noFill/>
                <a:miter lim="800000"/>
                <a:headEnd/>
                <a:tailEnd/>
              </a:ln>
            </p:spPr>
            <p:txBody>
              <a:bodyPr>
                <a:spAutoFit/>
              </a:bodyPr>
              <a:lstStyle/>
              <a:p>
                <a:pPr algn="ctr"/>
                <a:r>
                  <a:rPr lang="pt-PT" sz="1600" dirty="0" smtClean="0">
                    <a:latin typeface="Arial" charset="0"/>
                  </a:rPr>
                  <a:t>Organizar os dados</a:t>
                </a:r>
                <a:endParaRPr lang="pt-PT" sz="1600" dirty="0">
                  <a:latin typeface="Arial" charset="0"/>
                </a:endParaRPr>
              </a:p>
            </p:txBody>
          </p:sp>
          <p:sp>
            <p:nvSpPr>
              <p:cNvPr id="40" name="Rectangle 15"/>
              <p:cNvSpPr>
                <a:spLocks noChangeArrowheads="1"/>
              </p:cNvSpPr>
              <p:nvPr/>
            </p:nvSpPr>
            <p:spPr bwMode="auto">
              <a:xfrm>
                <a:off x="2645780" y="4820381"/>
                <a:ext cx="4104456" cy="338544"/>
              </a:xfrm>
              <a:prstGeom prst="rect">
                <a:avLst/>
              </a:prstGeom>
              <a:noFill/>
              <a:ln w="9525">
                <a:noFill/>
                <a:miter lim="800000"/>
                <a:headEnd/>
                <a:tailEnd/>
              </a:ln>
            </p:spPr>
            <p:txBody>
              <a:bodyPr>
                <a:spAutoFit/>
              </a:bodyPr>
              <a:lstStyle/>
              <a:p>
                <a:pPr algn="ctr"/>
                <a:r>
                  <a:rPr lang="pt-PT" sz="1600" dirty="0" smtClean="0">
                    <a:latin typeface="Arial" charset="0"/>
                  </a:rPr>
                  <a:t>Analisar os dados e verificar os resultados</a:t>
                </a:r>
                <a:endParaRPr lang="pt-PT" sz="1600" dirty="0">
                  <a:latin typeface="Arial" charset="0"/>
                </a:endParaRPr>
              </a:p>
            </p:txBody>
          </p:sp>
          <p:sp>
            <p:nvSpPr>
              <p:cNvPr id="41" name="Down Arrow 40"/>
              <p:cNvSpPr/>
              <p:nvPr/>
            </p:nvSpPr>
            <p:spPr>
              <a:xfrm>
                <a:off x="4626429" y="4374140"/>
                <a:ext cx="142863" cy="358765"/>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42" name="Down Arrow 41"/>
              <p:cNvSpPr/>
              <p:nvPr/>
            </p:nvSpPr>
            <p:spPr>
              <a:xfrm>
                <a:off x="4626429" y="5245653"/>
                <a:ext cx="142863" cy="360352"/>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43" name="Rectangle 18"/>
              <p:cNvSpPr>
                <a:spLocks noChangeArrowheads="1"/>
              </p:cNvSpPr>
              <p:nvPr/>
            </p:nvSpPr>
            <p:spPr bwMode="auto">
              <a:xfrm>
                <a:off x="2645780" y="5692888"/>
                <a:ext cx="4104456" cy="338544"/>
              </a:xfrm>
              <a:prstGeom prst="rect">
                <a:avLst/>
              </a:prstGeom>
              <a:noFill/>
              <a:ln w="9525">
                <a:noFill/>
                <a:miter lim="800000"/>
                <a:headEnd/>
                <a:tailEnd/>
              </a:ln>
            </p:spPr>
            <p:txBody>
              <a:bodyPr>
                <a:spAutoFit/>
              </a:bodyPr>
              <a:lstStyle/>
              <a:p>
                <a:pPr algn="ctr"/>
                <a:r>
                  <a:rPr lang="pt-PT" sz="1600" dirty="0" smtClean="0">
                    <a:latin typeface="Arial" charset="0"/>
                  </a:rPr>
                  <a:t>Avaliar os resultados (mapas)</a:t>
                </a:r>
                <a:endParaRPr lang="pt-PT" sz="1600" dirty="0">
                  <a:latin typeface="Arial" charset="0"/>
                </a:endParaRPr>
              </a:p>
            </p:txBody>
          </p:sp>
          <p:sp>
            <p:nvSpPr>
              <p:cNvPr id="44" name="Arc 43"/>
              <p:cNvSpPr/>
              <p:nvPr/>
            </p:nvSpPr>
            <p:spPr>
              <a:xfrm rot="10800000">
                <a:off x="2051716" y="2326324"/>
                <a:ext cx="2012784" cy="3578121"/>
              </a:xfrm>
              <a:prstGeom prst="arc">
                <a:avLst>
                  <a:gd name="adj1" fmla="val 16066978"/>
                  <a:gd name="adj2" fmla="val 4780552"/>
                </a:avLst>
              </a:prstGeom>
              <a:ln w="508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pt-PT"/>
              </a:p>
            </p:txBody>
          </p:sp>
        </p:grpSp>
        <p:grpSp>
          <p:nvGrpSpPr>
            <p:cNvPr id="4" name="Group 36"/>
            <p:cNvGrpSpPr>
              <a:grpSpLocks/>
            </p:cNvGrpSpPr>
            <p:nvPr/>
          </p:nvGrpSpPr>
          <p:grpSpPr bwMode="auto">
            <a:xfrm>
              <a:off x="4521940" y="1714876"/>
              <a:ext cx="410100" cy="108000"/>
              <a:chOff x="4413916" y="1714876"/>
              <a:chExt cx="410100" cy="108000"/>
            </a:xfrm>
          </p:grpSpPr>
          <p:sp>
            <p:nvSpPr>
              <p:cNvPr id="30" name="Isosceles Triangle 29"/>
              <p:cNvSpPr/>
              <p:nvPr/>
            </p:nvSpPr>
            <p:spPr>
              <a:xfrm>
                <a:off x="4413639" y="1732617"/>
                <a:ext cx="71432" cy="73023"/>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31" name="Oval 30"/>
              <p:cNvSpPr/>
              <p:nvPr/>
            </p:nvSpPr>
            <p:spPr>
              <a:xfrm>
                <a:off x="4546978" y="1715155"/>
                <a:ext cx="107941" cy="10794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32" name="Rectangle 31"/>
              <p:cNvSpPr/>
              <p:nvPr/>
            </p:nvSpPr>
            <p:spPr>
              <a:xfrm>
                <a:off x="4716827" y="1715155"/>
                <a:ext cx="107941" cy="10794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nvGrpSpPr>
            <p:cNvPr id="5" name="Group 37"/>
            <p:cNvGrpSpPr>
              <a:grpSpLocks/>
            </p:cNvGrpSpPr>
            <p:nvPr/>
          </p:nvGrpSpPr>
          <p:grpSpPr bwMode="auto">
            <a:xfrm>
              <a:off x="4107076" y="2200516"/>
              <a:ext cx="320900" cy="108000"/>
              <a:chOff x="4107076" y="2200516"/>
              <a:chExt cx="320900" cy="108000"/>
            </a:xfrm>
          </p:grpSpPr>
          <p:sp>
            <p:nvSpPr>
              <p:cNvPr id="27" name="Isosceles Triangle 26"/>
              <p:cNvSpPr/>
              <p:nvPr/>
            </p:nvSpPr>
            <p:spPr>
              <a:xfrm>
                <a:off x="4107360" y="2200916"/>
                <a:ext cx="107941" cy="107947"/>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28" name="Oval 27"/>
              <p:cNvSpPr/>
              <p:nvPr/>
            </p:nvSpPr>
            <p:spPr>
              <a:xfrm>
                <a:off x="4250223" y="2218378"/>
                <a:ext cx="71431" cy="7302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29" name="Rectangle 28"/>
              <p:cNvSpPr/>
              <p:nvPr/>
            </p:nvSpPr>
            <p:spPr>
              <a:xfrm>
                <a:off x="4356577" y="2218378"/>
                <a:ext cx="71432" cy="7302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nvGrpSpPr>
            <p:cNvPr id="6" name="Group 38"/>
            <p:cNvGrpSpPr>
              <a:grpSpLocks/>
            </p:cNvGrpSpPr>
            <p:nvPr/>
          </p:nvGrpSpPr>
          <p:grpSpPr bwMode="auto">
            <a:xfrm>
              <a:off x="4899675" y="2214584"/>
              <a:ext cx="366842" cy="108000"/>
              <a:chOff x="4899675" y="2214584"/>
              <a:chExt cx="366842" cy="108000"/>
            </a:xfrm>
          </p:grpSpPr>
          <p:sp>
            <p:nvSpPr>
              <p:cNvPr id="24" name="Isosceles Triangle 23"/>
              <p:cNvSpPr/>
              <p:nvPr/>
            </p:nvSpPr>
            <p:spPr>
              <a:xfrm>
                <a:off x="4899457" y="2232664"/>
                <a:ext cx="71432" cy="73023"/>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25" name="Oval 24"/>
              <p:cNvSpPr/>
              <p:nvPr/>
            </p:nvSpPr>
            <p:spPr>
              <a:xfrm>
                <a:off x="5028035" y="2232664"/>
                <a:ext cx="73019" cy="7302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26" name="Rectangle 25"/>
              <p:cNvSpPr/>
              <p:nvPr/>
            </p:nvSpPr>
            <p:spPr>
              <a:xfrm>
                <a:off x="5158199" y="2215202"/>
                <a:ext cx="107941" cy="10794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nvGrpSpPr>
            <p:cNvPr id="7" name="Group 43"/>
            <p:cNvGrpSpPr>
              <a:grpSpLocks/>
            </p:cNvGrpSpPr>
            <p:nvPr/>
          </p:nvGrpSpPr>
          <p:grpSpPr bwMode="auto">
            <a:xfrm>
              <a:off x="4586068" y="2747600"/>
              <a:ext cx="237421" cy="108000"/>
              <a:chOff x="4694619" y="2747600"/>
              <a:chExt cx="237421" cy="108000"/>
            </a:xfrm>
          </p:grpSpPr>
          <p:sp>
            <p:nvSpPr>
              <p:cNvPr id="22" name="Oval 21"/>
              <p:cNvSpPr/>
              <p:nvPr/>
            </p:nvSpPr>
            <p:spPr>
              <a:xfrm>
                <a:off x="4695296" y="2764462"/>
                <a:ext cx="71431" cy="7302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23" name="Rectangle 22"/>
              <p:cNvSpPr/>
              <p:nvPr/>
            </p:nvSpPr>
            <p:spPr>
              <a:xfrm>
                <a:off x="4823872" y="2747000"/>
                <a:ext cx="107941" cy="10794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nvGrpSpPr>
            <p:cNvPr id="8" name="Group 65"/>
            <p:cNvGrpSpPr>
              <a:grpSpLocks/>
            </p:cNvGrpSpPr>
            <p:nvPr/>
          </p:nvGrpSpPr>
          <p:grpSpPr bwMode="auto">
            <a:xfrm>
              <a:off x="5598327" y="3204706"/>
              <a:ext cx="237421" cy="108000"/>
              <a:chOff x="4694619" y="2747600"/>
              <a:chExt cx="237421" cy="108000"/>
            </a:xfrm>
          </p:grpSpPr>
          <p:sp>
            <p:nvSpPr>
              <p:cNvPr id="20" name="Oval 19"/>
              <p:cNvSpPr/>
              <p:nvPr/>
            </p:nvSpPr>
            <p:spPr>
              <a:xfrm>
                <a:off x="4694191" y="2764543"/>
                <a:ext cx="71432" cy="7302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21" name="Rectangle 20"/>
              <p:cNvSpPr/>
              <p:nvPr/>
            </p:nvSpPr>
            <p:spPr>
              <a:xfrm>
                <a:off x="4824355" y="2747081"/>
                <a:ext cx="107941" cy="10794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nvGrpSpPr>
            <p:cNvPr id="9" name="Group 83"/>
            <p:cNvGrpSpPr>
              <a:grpSpLocks/>
            </p:cNvGrpSpPr>
            <p:nvPr/>
          </p:nvGrpSpPr>
          <p:grpSpPr bwMode="auto">
            <a:xfrm>
              <a:off x="6112925" y="5844527"/>
              <a:ext cx="403291" cy="108000"/>
              <a:chOff x="6112925" y="5844527"/>
              <a:chExt cx="403291" cy="108000"/>
            </a:xfrm>
          </p:grpSpPr>
          <p:sp>
            <p:nvSpPr>
              <p:cNvPr id="17" name="Isosceles Triangle 16"/>
              <p:cNvSpPr/>
              <p:nvPr/>
            </p:nvSpPr>
            <p:spPr>
              <a:xfrm>
                <a:off x="6112207" y="5844122"/>
                <a:ext cx="107941" cy="107947"/>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18" name="Oval 17"/>
              <p:cNvSpPr/>
              <p:nvPr/>
            </p:nvSpPr>
            <p:spPr>
              <a:xfrm>
                <a:off x="6296342" y="5861585"/>
                <a:ext cx="73019" cy="7302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19" name="Rectangle 18"/>
              <p:cNvSpPr/>
              <p:nvPr/>
            </p:nvSpPr>
            <p:spPr>
              <a:xfrm>
                <a:off x="6443968" y="5861585"/>
                <a:ext cx="73019" cy="7302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nvGrpSpPr>
            <p:cNvPr id="10" name="Group 76"/>
            <p:cNvGrpSpPr>
              <a:grpSpLocks/>
            </p:cNvGrpSpPr>
            <p:nvPr/>
          </p:nvGrpSpPr>
          <p:grpSpPr bwMode="auto">
            <a:xfrm>
              <a:off x="6683101" y="4961522"/>
              <a:ext cx="410100" cy="108000"/>
              <a:chOff x="4413916" y="1714876"/>
              <a:chExt cx="410100" cy="108000"/>
            </a:xfrm>
          </p:grpSpPr>
          <p:sp>
            <p:nvSpPr>
              <p:cNvPr id="14" name="Isosceles Triangle 13"/>
              <p:cNvSpPr/>
              <p:nvPr/>
            </p:nvSpPr>
            <p:spPr>
              <a:xfrm>
                <a:off x="4414475" y="1732315"/>
                <a:ext cx="71432" cy="73023"/>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15" name="Oval 14"/>
              <p:cNvSpPr/>
              <p:nvPr/>
            </p:nvSpPr>
            <p:spPr>
              <a:xfrm>
                <a:off x="4547814" y="1714852"/>
                <a:ext cx="107941" cy="10794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16" name="Rectangle 15"/>
              <p:cNvSpPr/>
              <p:nvPr/>
            </p:nvSpPr>
            <p:spPr>
              <a:xfrm>
                <a:off x="4716075" y="1714852"/>
                <a:ext cx="107941" cy="10794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nvGrpSpPr>
            <p:cNvPr id="11" name="Group 80"/>
            <p:cNvGrpSpPr>
              <a:grpSpLocks/>
            </p:cNvGrpSpPr>
            <p:nvPr/>
          </p:nvGrpSpPr>
          <p:grpSpPr bwMode="auto">
            <a:xfrm>
              <a:off x="5638768" y="4077216"/>
              <a:ext cx="237421" cy="108000"/>
              <a:chOff x="4694619" y="2747600"/>
              <a:chExt cx="237421" cy="108000"/>
            </a:xfrm>
          </p:grpSpPr>
          <p:sp>
            <p:nvSpPr>
              <p:cNvPr id="12" name="Oval 11"/>
              <p:cNvSpPr/>
              <p:nvPr/>
            </p:nvSpPr>
            <p:spPr>
              <a:xfrm>
                <a:off x="4695022" y="2765133"/>
                <a:ext cx="71432" cy="7302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13" name="Rectangle 12"/>
              <p:cNvSpPr/>
              <p:nvPr/>
            </p:nvSpPr>
            <p:spPr>
              <a:xfrm>
                <a:off x="4823599" y="2747671"/>
                <a:ext cx="107941" cy="10794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grpSp>
      <p:grpSp>
        <p:nvGrpSpPr>
          <p:cNvPr id="50" name="Group 49"/>
          <p:cNvGrpSpPr/>
          <p:nvPr/>
        </p:nvGrpSpPr>
        <p:grpSpPr>
          <a:xfrm>
            <a:off x="261941" y="5876914"/>
            <a:ext cx="9134475" cy="307798"/>
            <a:chOff x="261938" y="5876906"/>
            <a:chExt cx="9134475" cy="307798"/>
          </a:xfrm>
        </p:grpSpPr>
        <p:grpSp>
          <p:nvGrpSpPr>
            <p:cNvPr id="51" name="Group 91"/>
            <p:cNvGrpSpPr>
              <a:grpSpLocks/>
            </p:cNvGrpSpPr>
            <p:nvPr/>
          </p:nvGrpSpPr>
          <p:grpSpPr bwMode="auto">
            <a:xfrm>
              <a:off x="261938" y="5876927"/>
              <a:ext cx="2989262" cy="307777"/>
              <a:chOff x="574329" y="6499472"/>
              <a:chExt cx="2989559" cy="307579"/>
            </a:xfrm>
          </p:grpSpPr>
          <p:sp>
            <p:nvSpPr>
              <p:cNvPr id="58" name="Isosceles Triangle 57"/>
              <p:cNvSpPr/>
              <p:nvPr/>
            </p:nvSpPr>
            <p:spPr>
              <a:xfrm>
                <a:off x="574329" y="6581969"/>
                <a:ext cx="144476" cy="142783"/>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59" name="TextBox 88"/>
              <p:cNvSpPr txBox="1">
                <a:spLocks noChangeArrowheads="1"/>
              </p:cNvSpPr>
              <p:nvPr/>
            </p:nvSpPr>
            <p:spPr bwMode="auto">
              <a:xfrm>
                <a:off x="683568" y="6499472"/>
                <a:ext cx="2880320" cy="307579"/>
              </a:xfrm>
              <a:prstGeom prst="rect">
                <a:avLst/>
              </a:prstGeom>
              <a:noFill/>
              <a:ln w="9525">
                <a:noFill/>
                <a:miter lim="800000"/>
                <a:headEnd/>
                <a:tailEnd/>
              </a:ln>
            </p:spPr>
            <p:txBody>
              <a:bodyPr>
                <a:spAutoFit/>
              </a:bodyPr>
              <a:lstStyle/>
              <a:p>
                <a:r>
                  <a:rPr lang="pt-PT" sz="1400" smtClean="0">
                    <a:latin typeface="Arial" charset="0"/>
                  </a:rPr>
                  <a:t>Envolve os utilizadores finais</a:t>
                </a:r>
                <a:endParaRPr lang="pt-PT" sz="1400">
                  <a:latin typeface="Arial" charset="0"/>
                </a:endParaRPr>
              </a:p>
            </p:txBody>
          </p:sp>
        </p:grpSp>
        <p:grpSp>
          <p:nvGrpSpPr>
            <p:cNvPr id="52" name="Group 92"/>
            <p:cNvGrpSpPr>
              <a:grpSpLocks/>
            </p:cNvGrpSpPr>
            <p:nvPr/>
          </p:nvGrpSpPr>
          <p:grpSpPr bwMode="auto">
            <a:xfrm>
              <a:off x="3335338" y="5876906"/>
              <a:ext cx="2979737" cy="307777"/>
              <a:chOff x="3189796" y="6507056"/>
              <a:chExt cx="2980676" cy="307580"/>
            </a:xfrm>
          </p:grpSpPr>
          <p:sp>
            <p:nvSpPr>
              <p:cNvPr id="56" name="Oval 55"/>
              <p:cNvSpPr/>
              <p:nvPr/>
            </p:nvSpPr>
            <p:spPr>
              <a:xfrm>
                <a:off x="3189796" y="6589554"/>
                <a:ext cx="144508" cy="14278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57" name="TextBox 89"/>
              <p:cNvSpPr txBox="1">
                <a:spLocks noChangeArrowheads="1"/>
              </p:cNvSpPr>
              <p:nvPr/>
            </p:nvSpPr>
            <p:spPr bwMode="auto">
              <a:xfrm>
                <a:off x="3290152" y="6507056"/>
                <a:ext cx="2880320" cy="307580"/>
              </a:xfrm>
              <a:prstGeom prst="rect">
                <a:avLst/>
              </a:prstGeom>
              <a:noFill/>
              <a:ln w="9525">
                <a:noFill/>
                <a:miter lim="800000"/>
                <a:headEnd/>
                <a:tailEnd/>
              </a:ln>
            </p:spPr>
            <p:txBody>
              <a:bodyPr>
                <a:spAutoFit/>
              </a:bodyPr>
              <a:lstStyle/>
              <a:p>
                <a:r>
                  <a:rPr lang="pt-PT" sz="1400" smtClean="0">
                    <a:latin typeface="Arial" charset="0"/>
                  </a:rPr>
                  <a:t>Envolve os especialistas</a:t>
                </a:r>
                <a:endParaRPr lang="pt-PT" sz="1400">
                  <a:latin typeface="Arial" charset="0"/>
                </a:endParaRPr>
              </a:p>
            </p:txBody>
          </p:sp>
        </p:grpSp>
        <p:grpSp>
          <p:nvGrpSpPr>
            <p:cNvPr id="53" name="Group 93"/>
            <p:cNvGrpSpPr>
              <a:grpSpLocks/>
            </p:cNvGrpSpPr>
            <p:nvPr/>
          </p:nvGrpSpPr>
          <p:grpSpPr bwMode="auto">
            <a:xfrm>
              <a:off x="6399213" y="5876923"/>
              <a:ext cx="2997200" cy="307777"/>
              <a:chOff x="5318938" y="6577602"/>
              <a:chExt cx="2997478" cy="307579"/>
            </a:xfrm>
          </p:grpSpPr>
          <p:sp>
            <p:nvSpPr>
              <p:cNvPr id="54" name="Rectangle 53"/>
              <p:cNvSpPr/>
              <p:nvPr/>
            </p:nvSpPr>
            <p:spPr>
              <a:xfrm>
                <a:off x="5318938" y="6660104"/>
                <a:ext cx="144475" cy="14278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55" name="TextBox 90"/>
              <p:cNvSpPr txBox="1">
                <a:spLocks noChangeArrowheads="1"/>
              </p:cNvSpPr>
              <p:nvPr/>
            </p:nvSpPr>
            <p:spPr bwMode="auto">
              <a:xfrm>
                <a:off x="5436096" y="6577602"/>
                <a:ext cx="2880320" cy="307579"/>
              </a:xfrm>
              <a:prstGeom prst="rect">
                <a:avLst/>
              </a:prstGeom>
              <a:noFill/>
              <a:ln w="9525">
                <a:noFill/>
                <a:miter lim="800000"/>
                <a:headEnd/>
                <a:tailEnd/>
              </a:ln>
            </p:spPr>
            <p:txBody>
              <a:bodyPr>
                <a:spAutoFit/>
              </a:bodyPr>
              <a:lstStyle/>
              <a:p>
                <a:r>
                  <a:rPr lang="pt-PT" sz="1400" smtClean="0">
                    <a:latin typeface="Arial" charset="0"/>
                  </a:rPr>
                  <a:t>Envolve os analistas de SIG</a:t>
                </a:r>
                <a:endParaRPr lang="pt-PT" sz="1400">
                  <a:latin typeface="Arial" charset="0"/>
                </a:endParaRPr>
              </a:p>
            </p:txBody>
          </p:sp>
        </p:grpSp>
      </p:grpSp>
      <p:sp>
        <p:nvSpPr>
          <p:cNvPr id="60" name="Rectangle 95"/>
          <p:cNvSpPr>
            <a:spLocks noChangeArrowheads="1"/>
          </p:cNvSpPr>
          <p:nvPr/>
        </p:nvSpPr>
        <p:spPr bwMode="auto">
          <a:xfrm>
            <a:off x="7667625" y="6497640"/>
            <a:ext cx="1356012" cy="276999"/>
          </a:xfrm>
          <a:prstGeom prst="rect">
            <a:avLst/>
          </a:prstGeom>
          <a:noFill/>
          <a:ln w="9525">
            <a:noFill/>
            <a:miter lim="800000"/>
            <a:headEnd/>
            <a:tailEnd/>
          </a:ln>
        </p:spPr>
        <p:txBody>
          <a:bodyPr wrap="none">
            <a:spAutoFit/>
          </a:bodyPr>
          <a:lstStyle/>
          <a:p>
            <a:r>
              <a:rPr lang="en-GB" sz="1200">
                <a:latin typeface="Arial" charset="0"/>
              </a:rPr>
              <a:t>Fonte, FAO 2008</a:t>
            </a:r>
          </a:p>
        </p:txBody>
      </p:sp>
    </p:spTree>
    <p:extLst>
      <p:ext uri="{BB962C8B-B14F-4D97-AF65-F5344CB8AC3E}">
        <p14:creationId xmlns:p14="http://schemas.microsoft.com/office/powerpoint/2010/main" val="2820958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0337" y="250828"/>
            <a:ext cx="3347007" cy="584775"/>
          </a:xfrm>
          <a:prstGeom prst="rect">
            <a:avLst/>
          </a:prstGeom>
          <a:noFill/>
          <a:ln w="9525">
            <a:noFill/>
            <a:miter lim="800000"/>
            <a:headEnd/>
            <a:tailEnd/>
          </a:ln>
        </p:spPr>
        <p:txBody>
          <a:bodyPr wrap="none">
            <a:spAutoFit/>
          </a:bodyPr>
          <a:lstStyle/>
          <a:p>
            <a:r>
              <a:rPr lang="pt-PT" sz="3200" b="1" dirty="0" smtClean="0">
                <a:solidFill>
                  <a:srgbClr val="00B0F0"/>
                </a:solidFill>
                <a:latin typeface="+mj-lt"/>
              </a:rPr>
              <a:t>Dados Geográficos</a:t>
            </a:r>
            <a:endParaRPr lang="pt-PT" sz="3200" b="1" dirty="0">
              <a:solidFill>
                <a:srgbClr val="00B0F0"/>
              </a:solidFill>
              <a:latin typeface="+mj-lt"/>
            </a:endParaRPr>
          </a:p>
        </p:txBody>
      </p:sp>
      <p:sp>
        <p:nvSpPr>
          <p:cNvPr id="3" name="Rectangle 2"/>
          <p:cNvSpPr>
            <a:spLocks noChangeArrowheads="1"/>
          </p:cNvSpPr>
          <p:nvPr/>
        </p:nvSpPr>
        <p:spPr bwMode="auto">
          <a:xfrm>
            <a:off x="160339" y="1455740"/>
            <a:ext cx="8712200" cy="4708981"/>
          </a:xfrm>
          <a:prstGeom prst="rect">
            <a:avLst/>
          </a:prstGeom>
          <a:noFill/>
          <a:ln w="9525">
            <a:noFill/>
            <a:miter lim="800000"/>
            <a:headEnd/>
            <a:tailEnd/>
          </a:ln>
        </p:spPr>
        <p:txBody>
          <a:bodyPr>
            <a:spAutoFit/>
          </a:bodyPr>
          <a:lstStyle/>
          <a:p>
            <a:pPr algn="just"/>
            <a:r>
              <a:rPr lang="pt-PT" sz="2400" dirty="0" smtClean="0">
                <a:latin typeface="Arial" charset="0"/>
              </a:rPr>
              <a:t>Dados geográficos são dados reais que são georreferenciados e transpostos para o espaço e organizados em informação útil. </a:t>
            </a:r>
          </a:p>
          <a:p>
            <a:pPr algn="just"/>
            <a:endParaRPr lang="pt-PT" sz="2400" dirty="0" smtClean="0">
              <a:latin typeface="Arial" charset="0"/>
            </a:endParaRPr>
          </a:p>
          <a:p>
            <a:pPr algn="just"/>
            <a:endParaRPr lang="pt-PT" sz="2400" dirty="0" smtClean="0">
              <a:latin typeface="Arial" charset="0"/>
            </a:endParaRPr>
          </a:p>
          <a:p>
            <a:pPr algn="just"/>
            <a:endParaRPr lang="pt-PT" sz="2400" dirty="0" smtClean="0">
              <a:latin typeface="Arial" charset="0"/>
            </a:endParaRPr>
          </a:p>
          <a:p>
            <a:pPr algn="just"/>
            <a:r>
              <a:rPr lang="pt-PT" sz="2400" dirty="0" smtClean="0">
                <a:latin typeface="Arial" charset="0"/>
              </a:rPr>
              <a:t>Decisões que envolvam este tipo de dados são frequentemente conhecidas como decisões de problemas espaciais.</a:t>
            </a:r>
          </a:p>
          <a:p>
            <a:pPr algn="just"/>
            <a:endParaRPr lang="pt-PT" sz="2400" dirty="0" smtClean="0">
              <a:latin typeface="Arial" charset="0"/>
            </a:endParaRPr>
          </a:p>
          <a:p>
            <a:pPr algn="just"/>
            <a:r>
              <a:rPr lang="pt-PT" sz="2400" dirty="0" smtClean="0">
                <a:latin typeface="Arial" charset="0"/>
              </a:rPr>
              <a:t>Exemplo de dados:</a:t>
            </a:r>
          </a:p>
          <a:p>
            <a:endParaRPr lang="pt-PT" sz="2000" dirty="0" smtClean="0">
              <a:latin typeface="Arial" charset="0"/>
            </a:endParaRPr>
          </a:p>
          <a:p>
            <a:endParaRPr lang="pt-PT" sz="2000" dirty="0" smtClean="0">
              <a:latin typeface="Arial" charset="0"/>
            </a:endParaRPr>
          </a:p>
          <a:p>
            <a:endParaRPr lang="pt-PT" sz="2000" dirty="0"/>
          </a:p>
        </p:txBody>
      </p:sp>
    </p:spTree>
    <p:extLst>
      <p:ext uri="{BB962C8B-B14F-4D97-AF65-F5344CB8AC3E}">
        <p14:creationId xmlns:p14="http://schemas.microsoft.com/office/powerpoint/2010/main" val="3539535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50829" y="344491"/>
            <a:ext cx="8642351" cy="646331"/>
          </a:xfrm>
          <a:prstGeom prst="rect">
            <a:avLst/>
          </a:prstGeom>
          <a:noFill/>
          <a:ln w="9525">
            <a:noFill/>
            <a:miter lim="800000"/>
            <a:headEnd/>
            <a:tailEnd/>
          </a:ln>
        </p:spPr>
        <p:txBody>
          <a:bodyPr>
            <a:spAutoFit/>
          </a:bodyPr>
          <a:lstStyle/>
          <a:p>
            <a:pPr algn="just"/>
            <a:r>
              <a:rPr lang="pt-PT" sz="3600" b="1" dirty="0" smtClean="0">
                <a:solidFill>
                  <a:srgbClr val="00B0F0"/>
                </a:solidFill>
                <a:latin typeface="Arial" charset="0"/>
              </a:rPr>
              <a:t>Modelo: Selecção dos melhores locais</a:t>
            </a:r>
            <a:endParaRPr lang="pt-PT" sz="3600" b="1" dirty="0">
              <a:solidFill>
                <a:srgbClr val="00B0F0"/>
              </a:solidFill>
              <a:latin typeface="Arial" charset="0"/>
            </a:endParaRPr>
          </a:p>
        </p:txBody>
      </p:sp>
      <p:sp>
        <p:nvSpPr>
          <p:cNvPr id="3" name="TextBox 2"/>
          <p:cNvSpPr txBox="1"/>
          <p:nvPr/>
        </p:nvSpPr>
        <p:spPr>
          <a:xfrm>
            <a:off x="277213" y="2066295"/>
            <a:ext cx="8650867" cy="4401205"/>
          </a:xfrm>
          <a:prstGeom prst="rect">
            <a:avLst/>
          </a:prstGeom>
          <a:noFill/>
        </p:spPr>
        <p:txBody>
          <a:bodyPr wrap="square">
            <a:spAutoFit/>
          </a:bodyPr>
          <a:lstStyle/>
          <a:p>
            <a:pPr marL="342900" indent="-342900" algn="just" fontAlgn="auto">
              <a:spcBef>
                <a:spcPts val="0"/>
              </a:spcBef>
              <a:spcAft>
                <a:spcPts val="0"/>
              </a:spcAft>
              <a:buClr>
                <a:srgbClr val="00B0F0"/>
              </a:buClr>
              <a:buFont typeface="Wingdings" pitchFamily="2" charset="2"/>
              <a:buChar char="n"/>
              <a:defRPr/>
            </a:pPr>
            <a:r>
              <a:rPr lang="pt-PT" sz="2000" dirty="0" smtClean="0">
                <a:latin typeface="Arial" pitchFamily="34" charset="0"/>
                <a:cs typeface="Arial" pitchFamily="34" charset="0"/>
              </a:rPr>
              <a:t>FAO – apropriado, não apropriado, e moderadamente apropriado;</a:t>
            </a:r>
          </a:p>
          <a:p>
            <a:pPr marL="342900" indent="-342900" algn="just" fontAlgn="auto">
              <a:spcBef>
                <a:spcPts val="0"/>
              </a:spcBef>
              <a:spcAft>
                <a:spcPts val="0"/>
              </a:spcAft>
              <a:buClr>
                <a:srgbClr val="00B0F0"/>
              </a:buClr>
              <a:buFont typeface="Wingdings" pitchFamily="2" charset="2"/>
              <a:buChar char="n"/>
              <a:defRPr/>
            </a:pPr>
            <a:endParaRPr lang="pt-PT" sz="2000" dirty="0" smtClean="0">
              <a:latin typeface="Arial" pitchFamily="34" charset="0"/>
              <a:cs typeface="Arial" pitchFamily="34" charset="0"/>
            </a:endParaRPr>
          </a:p>
          <a:p>
            <a:pPr marL="342900" indent="-342900" algn="just" fontAlgn="auto">
              <a:spcBef>
                <a:spcPts val="0"/>
              </a:spcBef>
              <a:spcAft>
                <a:spcPts val="0"/>
              </a:spcAft>
              <a:buClr>
                <a:srgbClr val="00B0F0"/>
              </a:buClr>
              <a:buFont typeface="Wingdings" pitchFamily="2" charset="2"/>
              <a:buChar char="n"/>
              <a:defRPr/>
            </a:pPr>
            <a:endParaRPr lang="pt-PT" sz="2000" dirty="0" smtClean="0">
              <a:latin typeface="Arial" pitchFamily="34" charset="0"/>
              <a:cs typeface="Arial" pitchFamily="34" charset="0"/>
            </a:endParaRPr>
          </a:p>
          <a:p>
            <a:pPr marL="342900" indent="-342900" algn="just" fontAlgn="auto">
              <a:spcBef>
                <a:spcPts val="0"/>
              </a:spcBef>
              <a:spcAft>
                <a:spcPts val="0"/>
              </a:spcAft>
              <a:buClr>
                <a:srgbClr val="00B0F0"/>
              </a:buClr>
              <a:buFont typeface="Wingdings" pitchFamily="2" charset="2"/>
              <a:buChar char="n"/>
              <a:defRPr/>
            </a:pPr>
            <a:r>
              <a:rPr lang="pt-PT" sz="2000" dirty="0" err="1" smtClean="0">
                <a:latin typeface="Arial" pitchFamily="34" charset="0"/>
                <a:cs typeface="Arial" pitchFamily="34" charset="0"/>
              </a:rPr>
              <a:t>Boleano</a:t>
            </a:r>
            <a:r>
              <a:rPr lang="pt-PT" sz="2000" dirty="0" smtClean="0">
                <a:latin typeface="Arial" pitchFamily="34" charset="0"/>
                <a:cs typeface="Arial" pitchFamily="34" charset="0"/>
              </a:rPr>
              <a:t> – estabelece que todas as perguntas feitas podem ser respondidas </a:t>
            </a:r>
            <a:r>
              <a:rPr lang="pt-PT" sz="2000" dirty="0" err="1" smtClean="0">
                <a:latin typeface="Arial" pitchFamily="34" charset="0"/>
                <a:cs typeface="Arial" pitchFamily="34" charset="0"/>
              </a:rPr>
              <a:t>boleanamente</a:t>
            </a:r>
            <a:r>
              <a:rPr lang="pt-PT" sz="2000" dirty="0" smtClean="0">
                <a:latin typeface="Arial" pitchFamily="34" charset="0"/>
                <a:cs typeface="Arial" pitchFamily="34" charset="0"/>
              </a:rPr>
              <a:t> entre 0 e 1 (verdadeiro e falso, ex: a exclusão ou o lugar que não seria próprio para a introdução de uma aquacultura seria avaliado pelo 0);</a:t>
            </a:r>
          </a:p>
          <a:p>
            <a:pPr marL="342900" indent="-342900" algn="just" fontAlgn="auto">
              <a:spcBef>
                <a:spcPts val="0"/>
              </a:spcBef>
              <a:spcAft>
                <a:spcPts val="0"/>
              </a:spcAft>
              <a:buClr>
                <a:srgbClr val="00B0F0"/>
              </a:buClr>
              <a:buFont typeface="Wingdings" pitchFamily="2" charset="2"/>
              <a:buChar char="n"/>
              <a:defRPr/>
            </a:pPr>
            <a:endParaRPr lang="pt-PT" sz="2000" dirty="0" smtClean="0">
              <a:latin typeface="Arial" pitchFamily="34" charset="0"/>
              <a:cs typeface="Arial" pitchFamily="34" charset="0"/>
            </a:endParaRPr>
          </a:p>
          <a:p>
            <a:pPr marL="342900" indent="-342900" algn="just" fontAlgn="auto">
              <a:spcBef>
                <a:spcPts val="0"/>
              </a:spcBef>
              <a:spcAft>
                <a:spcPts val="0"/>
              </a:spcAft>
              <a:buClr>
                <a:srgbClr val="00B0F0"/>
              </a:buClr>
              <a:buFont typeface="Wingdings" pitchFamily="2" charset="2"/>
              <a:buChar char="n"/>
              <a:defRPr/>
            </a:pPr>
            <a:endParaRPr lang="pt-PT" sz="2000" dirty="0" smtClean="0">
              <a:latin typeface="Arial" pitchFamily="34" charset="0"/>
              <a:cs typeface="Arial" pitchFamily="34" charset="0"/>
            </a:endParaRPr>
          </a:p>
          <a:p>
            <a:pPr marL="342900" indent="-342900" algn="just" fontAlgn="auto">
              <a:spcBef>
                <a:spcPts val="0"/>
              </a:spcBef>
              <a:spcAft>
                <a:spcPts val="0"/>
              </a:spcAft>
              <a:buClr>
                <a:srgbClr val="00B0F0"/>
              </a:buClr>
              <a:buFont typeface="Wingdings" pitchFamily="2" charset="2"/>
              <a:buChar char="n"/>
              <a:defRPr/>
            </a:pPr>
            <a:r>
              <a:rPr lang="pt-PT" sz="2000" dirty="0" smtClean="0">
                <a:latin typeface="Arial" pitchFamily="34" charset="0"/>
                <a:cs typeface="Arial" pitchFamily="34" charset="0"/>
              </a:rPr>
              <a:t>Multicritérios –  consiste </a:t>
            </a:r>
            <a:r>
              <a:rPr lang="pt-PT" sz="2000" dirty="0">
                <a:latin typeface="Arial" pitchFamily="34" charset="0"/>
                <a:cs typeface="Arial" pitchFamily="34" charset="0"/>
              </a:rPr>
              <a:t>em segmentar os problemas em partes mais </a:t>
            </a:r>
            <a:r>
              <a:rPr lang="pt-PT" sz="2000" dirty="0" smtClean="0">
                <a:latin typeface="Arial" pitchFamily="34" charset="0"/>
                <a:cs typeface="Arial" pitchFamily="34" charset="0"/>
              </a:rPr>
              <a:t>			pequenas </a:t>
            </a:r>
            <a:r>
              <a:rPr lang="pt-PT" sz="2000" dirty="0">
                <a:latin typeface="Arial" pitchFamily="34" charset="0"/>
                <a:cs typeface="Arial" pitchFamily="34" charset="0"/>
              </a:rPr>
              <a:t>e mais </a:t>
            </a:r>
            <a:r>
              <a:rPr lang="pt-PT" sz="2000" dirty="0" smtClean="0">
                <a:latin typeface="Arial" pitchFamily="34" charset="0"/>
                <a:cs typeface="Arial" pitchFamily="34" charset="0"/>
              </a:rPr>
              <a:t>compreensíveis</a:t>
            </a:r>
          </a:p>
          <a:p>
            <a:pPr algn="just">
              <a:buClr>
                <a:srgbClr val="00B0F0"/>
              </a:buClr>
              <a:defRPr/>
            </a:pPr>
            <a:r>
              <a:rPr lang="pt-PT" sz="2000" dirty="0" smtClean="0">
                <a:latin typeface="Arial" pitchFamily="34" charset="0"/>
                <a:cs typeface="Arial" pitchFamily="34" charset="0"/>
              </a:rPr>
              <a:t>		- Analisa </a:t>
            </a:r>
            <a:r>
              <a:rPr lang="pt-PT" sz="2000" dirty="0">
                <a:latin typeface="Arial" pitchFamily="34" charset="0"/>
                <a:cs typeface="Arial" pitchFamily="34" charset="0"/>
              </a:rPr>
              <a:t>cada uma </a:t>
            </a:r>
            <a:r>
              <a:rPr lang="pt-PT" sz="2000" dirty="0" smtClean="0">
                <a:latin typeface="Arial" pitchFamily="34" charset="0"/>
                <a:cs typeface="Arial" pitchFamily="34" charset="0"/>
              </a:rPr>
              <a:t>dessas pequenas  partes para depois 		integra-las </a:t>
            </a:r>
            <a:r>
              <a:rPr lang="pt-PT" sz="2000" dirty="0">
                <a:latin typeface="Arial" pitchFamily="34" charset="0"/>
                <a:cs typeface="Arial" pitchFamily="34" charset="0"/>
              </a:rPr>
              <a:t>e </a:t>
            </a:r>
            <a:r>
              <a:rPr lang="pt-PT" sz="2000" dirty="0" smtClean="0">
                <a:latin typeface="Arial" pitchFamily="34" charset="0"/>
                <a:cs typeface="Arial" pitchFamily="34" charset="0"/>
              </a:rPr>
              <a:t>propor </a:t>
            </a:r>
            <a:r>
              <a:rPr lang="pt-PT" sz="2000" dirty="0">
                <a:latin typeface="Arial" pitchFamily="34" charset="0"/>
                <a:cs typeface="Arial" pitchFamily="34" charset="0"/>
              </a:rPr>
              <a:t>uma solução lógica e sustentável </a:t>
            </a:r>
            <a:r>
              <a:rPr lang="pt-PT" sz="2000" dirty="0" smtClean="0">
                <a:latin typeface="Arial" pitchFamily="34" charset="0"/>
                <a:cs typeface="Arial" pitchFamily="34" charset="0"/>
              </a:rPr>
              <a:t>			(Malczewski,1999)</a:t>
            </a:r>
          </a:p>
        </p:txBody>
      </p:sp>
      <p:sp>
        <p:nvSpPr>
          <p:cNvPr id="5" name="TextBox 2"/>
          <p:cNvSpPr txBox="1">
            <a:spLocks noChangeArrowheads="1"/>
          </p:cNvSpPr>
          <p:nvPr/>
        </p:nvSpPr>
        <p:spPr bwMode="auto">
          <a:xfrm>
            <a:off x="277213" y="1196752"/>
            <a:ext cx="8642351" cy="523220"/>
          </a:xfrm>
          <a:prstGeom prst="rect">
            <a:avLst/>
          </a:prstGeom>
          <a:noFill/>
          <a:ln w="9525">
            <a:noFill/>
            <a:miter lim="800000"/>
            <a:headEnd/>
            <a:tailEnd/>
          </a:ln>
        </p:spPr>
        <p:txBody>
          <a:bodyPr>
            <a:spAutoFit/>
          </a:bodyPr>
          <a:lstStyle/>
          <a:p>
            <a:pPr algn="just"/>
            <a:r>
              <a:rPr lang="pt-PT" sz="2800" b="1" dirty="0" smtClean="0">
                <a:solidFill>
                  <a:srgbClr val="00B0F0"/>
                </a:solidFill>
                <a:latin typeface="Arial" charset="0"/>
              </a:rPr>
              <a:t>Métodos:</a:t>
            </a:r>
            <a:endParaRPr lang="pt-PT" sz="2800" b="1" dirty="0">
              <a:solidFill>
                <a:srgbClr val="00B0F0"/>
              </a:solidFill>
              <a:latin typeface="Arial" charset="0"/>
            </a:endParaRPr>
          </a:p>
        </p:txBody>
      </p:sp>
    </p:spTree>
    <p:extLst>
      <p:ext uri="{BB962C8B-B14F-4D97-AF65-F5344CB8AC3E}">
        <p14:creationId xmlns:p14="http://schemas.microsoft.com/office/powerpoint/2010/main" val="33333156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8"/>
          <p:cNvSpPr txBox="1">
            <a:spLocks noChangeArrowheads="1"/>
          </p:cNvSpPr>
          <p:nvPr/>
        </p:nvSpPr>
        <p:spPr bwMode="auto">
          <a:xfrm>
            <a:off x="251520" y="183031"/>
            <a:ext cx="8640960" cy="707886"/>
          </a:xfrm>
          <a:prstGeom prst="rect">
            <a:avLst/>
          </a:prstGeom>
          <a:noFill/>
          <a:ln w="9525">
            <a:noFill/>
            <a:miter lim="800000"/>
            <a:headEnd/>
            <a:tailEnd/>
          </a:ln>
        </p:spPr>
        <p:txBody>
          <a:bodyPr wrap="square">
            <a:spAutoFit/>
          </a:bodyPr>
          <a:lstStyle/>
          <a:p>
            <a:pPr algn="just"/>
            <a:r>
              <a:rPr lang="pt-PT" sz="2000" b="1" dirty="0" smtClean="0">
                <a:latin typeface="Arial" charset="0"/>
              </a:rPr>
              <a:t>Esquema dos diferentes critérios que podem ser utilizados para a analisar o melhor local para a implementação de uma aquacultura </a:t>
            </a:r>
            <a:endParaRPr lang="pt-PT" sz="2000" b="1" dirty="0">
              <a:latin typeface="Arial" charset="0"/>
            </a:endParaRPr>
          </a:p>
        </p:txBody>
      </p:sp>
      <p:grpSp>
        <p:nvGrpSpPr>
          <p:cNvPr id="39" name="Group 38"/>
          <p:cNvGrpSpPr/>
          <p:nvPr/>
        </p:nvGrpSpPr>
        <p:grpSpPr>
          <a:xfrm>
            <a:off x="1008067" y="1316691"/>
            <a:ext cx="7380287" cy="5222875"/>
            <a:chOff x="1008067" y="1316691"/>
            <a:chExt cx="7380287" cy="5222875"/>
          </a:xfrm>
        </p:grpSpPr>
        <p:sp>
          <p:nvSpPr>
            <p:cNvPr id="3" name="Rounded Rectangle 2"/>
            <p:cNvSpPr/>
            <p:nvPr/>
          </p:nvSpPr>
          <p:spPr>
            <a:xfrm>
              <a:off x="2832104" y="1399241"/>
              <a:ext cx="1657350" cy="909637"/>
            </a:xfrm>
            <a:prstGeom prst="roundRect">
              <a:avLst/>
            </a:prstGeom>
            <a:solidFill>
              <a:schemeClr val="bg1"/>
            </a:solidFill>
            <a:ln w="19050">
              <a:solidFill>
                <a:schemeClr val="bg2">
                  <a:lumMod val="90000"/>
                </a:schemeClr>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400" dirty="0" smtClean="0">
                  <a:solidFill>
                    <a:schemeClr val="tx1"/>
                  </a:solidFill>
                  <a:latin typeface="Arial" pitchFamily="34" charset="0"/>
                  <a:cs typeface="Arial" pitchFamily="34" charset="0"/>
                </a:rPr>
                <a:t>Mapa da área de estudo (SIG) </a:t>
              </a:r>
              <a:endParaRPr lang="pt-PT" sz="1400" dirty="0">
                <a:solidFill>
                  <a:schemeClr val="tx1"/>
                </a:solidFill>
                <a:latin typeface="Arial" pitchFamily="34" charset="0"/>
                <a:cs typeface="Arial" pitchFamily="34" charset="0"/>
              </a:endParaRPr>
            </a:p>
          </p:txBody>
        </p:sp>
        <p:sp>
          <p:nvSpPr>
            <p:cNvPr id="4" name="Rounded Rectangle 3"/>
            <p:cNvSpPr/>
            <p:nvPr/>
          </p:nvSpPr>
          <p:spPr>
            <a:xfrm>
              <a:off x="2832104" y="2539066"/>
              <a:ext cx="1657350" cy="911225"/>
            </a:xfrm>
            <a:prstGeom prst="roundRect">
              <a:avLst/>
            </a:prstGeom>
            <a:solidFill>
              <a:schemeClr val="bg1"/>
            </a:solidFill>
            <a:ln w="19050">
              <a:solidFill>
                <a:schemeClr val="bg2">
                  <a:lumMod val="90000"/>
                </a:schemeClr>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400" dirty="0" smtClean="0">
                  <a:solidFill>
                    <a:schemeClr val="tx1"/>
                  </a:solidFill>
                  <a:latin typeface="Arial" pitchFamily="34" charset="0"/>
                  <a:cs typeface="Arial" pitchFamily="34" charset="0"/>
                </a:rPr>
                <a:t>Mapas das variáveis (mapas individuais</a:t>
              </a:r>
              <a:r>
                <a:rPr lang="pt-PT" dirty="0" smtClean="0">
                  <a:solidFill>
                    <a:schemeClr val="tx1"/>
                  </a:solidFill>
                </a:rPr>
                <a:t>)</a:t>
              </a:r>
              <a:endParaRPr lang="pt-PT" dirty="0">
                <a:solidFill>
                  <a:schemeClr val="tx1"/>
                </a:solidFill>
              </a:endParaRPr>
            </a:p>
          </p:txBody>
        </p:sp>
        <p:sp>
          <p:nvSpPr>
            <p:cNvPr id="5" name="Rounded Rectangle 4"/>
            <p:cNvSpPr/>
            <p:nvPr/>
          </p:nvSpPr>
          <p:spPr>
            <a:xfrm>
              <a:off x="2832104" y="3680478"/>
              <a:ext cx="1657350" cy="909638"/>
            </a:xfrm>
            <a:prstGeom prst="roundRect">
              <a:avLst/>
            </a:prstGeom>
            <a:solidFill>
              <a:schemeClr val="bg1"/>
            </a:solidFill>
            <a:ln w="19050">
              <a:solidFill>
                <a:schemeClr val="bg2">
                  <a:lumMod val="90000"/>
                </a:schemeClr>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400" dirty="0" smtClean="0">
                  <a:solidFill>
                    <a:schemeClr val="tx1"/>
                  </a:solidFill>
                  <a:latin typeface="Arial" pitchFamily="34" charset="0"/>
                  <a:cs typeface="Arial" pitchFamily="34" charset="0"/>
                </a:rPr>
                <a:t>Mapas individuais apropriados</a:t>
              </a:r>
              <a:endParaRPr lang="pt-PT" sz="1400" dirty="0">
                <a:solidFill>
                  <a:schemeClr val="tx1"/>
                </a:solidFill>
                <a:latin typeface="Arial" pitchFamily="34" charset="0"/>
                <a:cs typeface="Arial" pitchFamily="34" charset="0"/>
              </a:endParaRPr>
            </a:p>
          </p:txBody>
        </p:sp>
        <p:sp>
          <p:nvSpPr>
            <p:cNvPr id="6" name="Oval 5"/>
            <p:cNvSpPr/>
            <p:nvPr/>
          </p:nvSpPr>
          <p:spPr>
            <a:xfrm>
              <a:off x="5813429" y="2437466"/>
              <a:ext cx="1943100" cy="1058862"/>
            </a:xfrm>
            <a:prstGeom prst="ellipse">
              <a:avLst/>
            </a:prstGeom>
            <a:solidFill>
              <a:schemeClr val="bg1"/>
            </a:solidFill>
            <a:ln w="19050">
              <a:solidFill>
                <a:schemeClr val="bg2">
                  <a:lumMod val="90000"/>
                </a:schemeClr>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400" dirty="0" smtClean="0">
                  <a:solidFill>
                    <a:schemeClr val="tx1"/>
                  </a:solidFill>
                  <a:latin typeface="Arial" pitchFamily="34" charset="0"/>
                  <a:cs typeface="Arial" pitchFamily="34" charset="0"/>
                </a:rPr>
                <a:t>Sobreposição de mapas</a:t>
              </a:r>
              <a:endParaRPr lang="pt-PT" sz="1400" dirty="0">
                <a:solidFill>
                  <a:schemeClr val="tx1"/>
                </a:solidFill>
                <a:latin typeface="Arial" pitchFamily="34" charset="0"/>
                <a:cs typeface="Arial" pitchFamily="34" charset="0"/>
              </a:endParaRPr>
            </a:p>
          </p:txBody>
        </p:sp>
        <p:sp>
          <p:nvSpPr>
            <p:cNvPr id="7" name="Oval 6"/>
            <p:cNvSpPr/>
            <p:nvPr/>
          </p:nvSpPr>
          <p:spPr>
            <a:xfrm>
              <a:off x="5181604" y="4631391"/>
              <a:ext cx="3206750" cy="1908175"/>
            </a:xfrm>
            <a:prstGeom prst="ellipse">
              <a:avLst/>
            </a:prstGeom>
            <a:solidFill>
              <a:schemeClr val="bg1"/>
            </a:solidFill>
            <a:ln w="19050">
              <a:solidFill>
                <a:schemeClr val="bg2">
                  <a:lumMod val="90000"/>
                </a:schemeClr>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600" dirty="0" smtClean="0">
                  <a:solidFill>
                    <a:schemeClr val="tx1"/>
                  </a:solidFill>
                  <a:latin typeface="Arial" pitchFamily="34" charset="0"/>
                  <a:cs typeface="Arial" pitchFamily="34" charset="0"/>
                </a:rPr>
                <a:t>Selecção dos melhores locais para a implementação de aquaculturas (ostras)</a:t>
              </a:r>
              <a:endParaRPr lang="pt-PT" sz="1600" dirty="0">
                <a:solidFill>
                  <a:schemeClr val="tx1"/>
                </a:solidFill>
                <a:latin typeface="Arial" pitchFamily="34" charset="0"/>
                <a:cs typeface="Arial" pitchFamily="34" charset="0"/>
              </a:endParaRPr>
            </a:p>
          </p:txBody>
        </p:sp>
        <p:sp>
          <p:nvSpPr>
            <p:cNvPr id="8" name="Oval 7"/>
            <p:cNvSpPr/>
            <p:nvPr/>
          </p:nvSpPr>
          <p:spPr>
            <a:xfrm>
              <a:off x="1008067" y="2180291"/>
              <a:ext cx="1403350" cy="792162"/>
            </a:xfrm>
            <a:prstGeom prst="ellipse">
              <a:avLst/>
            </a:prstGeom>
            <a:solidFill>
              <a:schemeClr val="bg1"/>
            </a:solidFill>
            <a:ln w="19050">
              <a:solidFill>
                <a:schemeClr val="bg2">
                  <a:lumMod val="90000"/>
                </a:schemeClr>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200" dirty="0" smtClean="0">
                  <a:solidFill>
                    <a:schemeClr val="tx1"/>
                  </a:solidFill>
                  <a:latin typeface="Arial" pitchFamily="34" charset="0"/>
                  <a:cs typeface="Arial" pitchFamily="34" charset="0"/>
                </a:rPr>
                <a:t>Qualidade da água</a:t>
              </a:r>
              <a:endParaRPr lang="pt-PT" sz="1200" dirty="0">
                <a:solidFill>
                  <a:schemeClr val="tx1"/>
                </a:solidFill>
                <a:latin typeface="Arial" pitchFamily="34" charset="0"/>
                <a:cs typeface="Arial" pitchFamily="34" charset="0"/>
              </a:endParaRPr>
            </a:p>
          </p:txBody>
        </p:sp>
        <p:sp>
          <p:nvSpPr>
            <p:cNvPr id="9" name="Oval 8"/>
            <p:cNvSpPr/>
            <p:nvPr/>
          </p:nvSpPr>
          <p:spPr>
            <a:xfrm>
              <a:off x="1008067" y="3043891"/>
              <a:ext cx="1440000" cy="792162"/>
            </a:xfrm>
            <a:prstGeom prst="ellipse">
              <a:avLst/>
            </a:prstGeom>
            <a:solidFill>
              <a:schemeClr val="bg1"/>
            </a:solidFill>
            <a:ln w="19050">
              <a:solidFill>
                <a:schemeClr val="bg2">
                  <a:lumMod val="90000"/>
                </a:schemeClr>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200" dirty="0" smtClean="0">
                  <a:solidFill>
                    <a:schemeClr val="tx1"/>
                  </a:solidFill>
                  <a:latin typeface="Arial" pitchFamily="34" charset="0"/>
                  <a:cs typeface="Arial" pitchFamily="34" charset="0"/>
                </a:rPr>
                <a:t>Dados </a:t>
              </a:r>
              <a:r>
                <a:rPr lang="pt-PT" sz="1200" dirty="0" err="1" smtClean="0">
                  <a:solidFill>
                    <a:schemeClr val="tx1"/>
                  </a:solidFill>
                  <a:latin typeface="Arial" pitchFamily="34" charset="0"/>
                  <a:cs typeface="Arial" pitchFamily="34" charset="0"/>
                </a:rPr>
                <a:t>socio-económicos</a:t>
              </a:r>
              <a:endParaRPr lang="pt-PT" sz="1200" dirty="0">
                <a:solidFill>
                  <a:schemeClr val="tx1"/>
                </a:solidFill>
                <a:latin typeface="Arial" pitchFamily="34" charset="0"/>
                <a:cs typeface="Arial" pitchFamily="34" charset="0"/>
              </a:endParaRPr>
            </a:p>
          </p:txBody>
        </p:sp>
        <p:sp>
          <p:nvSpPr>
            <p:cNvPr id="10" name="Oval 9"/>
            <p:cNvSpPr/>
            <p:nvPr/>
          </p:nvSpPr>
          <p:spPr>
            <a:xfrm>
              <a:off x="1008067" y="3909078"/>
              <a:ext cx="1403350" cy="792163"/>
            </a:xfrm>
            <a:prstGeom prst="ellipse">
              <a:avLst/>
            </a:prstGeom>
            <a:solidFill>
              <a:schemeClr val="bg1"/>
            </a:solidFill>
            <a:ln w="19050">
              <a:solidFill>
                <a:schemeClr val="bg2">
                  <a:lumMod val="90000"/>
                </a:schemeClr>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200" smtClean="0">
                  <a:solidFill>
                    <a:schemeClr val="tx1"/>
                  </a:solidFill>
                  <a:latin typeface="Arial" pitchFamily="34" charset="0"/>
                  <a:cs typeface="Arial" pitchFamily="34" charset="0"/>
                </a:rPr>
                <a:t>Infra-estruturas</a:t>
              </a:r>
              <a:endParaRPr lang="pt-PT" sz="1200">
                <a:solidFill>
                  <a:schemeClr val="tx1"/>
                </a:solidFill>
                <a:latin typeface="Arial" pitchFamily="34" charset="0"/>
                <a:cs typeface="Arial" pitchFamily="34" charset="0"/>
              </a:endParaRPr>
            </a:p>
          </p:txBody>
        </p:sp>
        <p:sp>
          <p:nvSpPr>
            <p:cNvPr id="11" name="Oval 10"/>
            <p:cNvSpPr/>
            <p:nvPr/>
          </p:nvSpPr>
          <p:spPr>
            <a:xfrm>
              <a:off x="1008067" y="1316691"/>
              <a:ext cx="1403350" cy="792162"/>
            </a:xfrm>
            <a:prstGeom prst="ellipse">
              <a:avLst/>
            </a:prstGeom>
            <a:solidFill>
              <a:schemeClr val="bg1"/>
            </a:solidFill>
            <a:ln w="19050">
              <a:solidFill>
                <a:schemeClr val="bg2">
                  <a:lumMod val="90000"/>
                </a:schemeClr>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PT" sz="1200" dirty="0" smtClean="0">
                  <a:solidFill>
                    <a:schemeClr val="tx1"/>
                  </a:solidFill>
                  <a:latin typeface="Arial" pitchFamily="34" charset="0"/>
                  <a:cs typeface="Arial" pitchFamily="34" charset="0"/>
                </a:rPr>
                <a:t>Legislação</a:t>
              </a:r>
              <a:endParaRPr lang="pt-PT" sz="1200" dirty="0">
                <a:solidFill>
                  <a:schemeClr val="tx1"/>
                </a:solidFill>
                <a:latin typeface="Arial" pitchFamily="34" charset="0"/>
                <a:cs typeface="Arial" pitchFamily="34" charset="0"/>
              </a:endParaRPr>
            </a:p>
          </p:txBody>
        </p:sp>
        <p:cxnSp>
          <p:nvCxnSpPr>
            <p:cNvPr id="16" name="Elbow Connector 15"/>
            <p:cNvCxnSpPr>
              <a:stCxn id="5" idx="3"/>
              <a:endCxn id="6" idx="2"/>
            </p:cNvCxnSpPr>
            <p:nvPr/>
          </p:nvCxnSpPr>
          <p:spPr>
            <a:xfrm flipV="1">
              <a:off x="4489454" y="2967691"/>
              <a:ext cx="1323975" cy="1168400"/>
            </a:xfrm>
            <a:prstGeom prst="bentConnector3">
              <a:avLst/>
            </a:prstGeom>
            <a:ln w="19050">
              <a:solidFill>
                <a:schemeClr val="bg1">
                  <a:lumMod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4"/>
              <a:endCxn id="7" idx="0"/>
            </p:cNvCxnSpPr>
            <p:nvPr/>
          </p:nvCxnSpPr>
          <p:spPr>
            <a:xfrm>
              <a:off x="6784979" y="3496328"/>
              <a:ext cx="0" cy="1135063"/>
            </a:xfrm>
            <a:prstGeom prst="straightConnector1">
              <a:avLst/>
            </a:prstGeom>
            <a:ln w="19050">
              <a:solidFill>
                <a:schemeClr val="bg1">
                  <a:lumMod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3" idx="2"/>
              <a:endCxn id="4" idx="0"/>
            </p:cNvCxnSpPr>
            <p:nvPr/>
          </p:nvCxnSpPr>
          <p:spPr>
            <a:xfrm>
              <a:off x="3660779" y="2308878"/>
              <a:ext cx="0" cy="230188"/>
            </a:xfrm>
            <a:prstGeom prst="straightConnector1">
              <a:avLst/>
            </a:prstGeom>
            <a:ln>
              <a:solidFill>
                <a:schemeClr val="bg1">
                  <a:lumMod val="50000"/>
                </a:schemeClr>
              </a:solidFill>
              <a:tailEnd type="triangle"/>
            </a:ln>
            <a:effectLst>
              <a:outerShdw blurRad="50800" dist="12700"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2"/>
              <a:endCxn id="5" idx="0"/>
            </p:cNvCxnSpPr>
            <p:nvPr/>
          </p:nvCxnSpPr>
          <p:spPr>
            <a:xfrm>
              <a:off x="3660779" y="3450291"/>
              <a:ext cx="0" cy="230187"/>
            </a:xfrm>
            <a:prstGeom prst="straightConnector1">
              <a:avLst/>
            </a:prstGeom>
            <a:ln>
              <a:solidFill>
                <a:schemeClr val="bg1">
                  <a:lumMod val="50000"/>
                </a:schemeClr>
              </a:solidFill>
              <a:tailEnd type="triangle"/>
            </a:ln>
            <a:effectLst>
              <a:outerShdw blurRad="50800" dist="12700"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2411417" y="1711978"/>
              <a:ext cx="420687" cy="2593182"/>
              <a:chOff x="2411417" y="1711978"/>
              <a:chExt cx="420687" cy="2593182"/>
            </a:xfrm>
          </p:grpSpPr>
          <p:cxnSp>
            <p:nvCxnSpPr>
              <p:cNvPr id="12" name="Elbow Connector 11"/>
              <p:cNvCxnSpPr>
                <a:stCxn id="11" idx="6"/>
                <a:endCxn id="4" idx="1"/>
              </p:cNvCxnSpPr>
              <p:nvPr/>
            </p:nvCxnSpPr>
            <p:spPr>
              <a:xfrm>
                <a:off x="2411417" y="1711978"/>
                <a:ext cx="420687" cy="1282700"/>
              </a:xfrm>
              <a:prstGeom prst="bentConnector3">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6"/>
              </p:cNvCxnSpPr>
              <p:nvPr/>
            </p:nvCxnSpPr>
            <p:spPr>
              <a:xfrm flipV="1">
                <a:off x="2448066" y="3439971"/>
                <a:ext cx="180000" cy="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420770" y="2594392"/>
                <a:ext cx="198000" cy="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0" idx="6"/>
              </p:cNvCxnSpPr>
              <p:nvPr/>
            </p:nvCxnSpPr>
            <p:spPr>
              <a:xfrm flipV="1">
                <a:off x="2411417" y="2994678"/>
                <a:ext cx="210343" cy="1310482"/>
              </a:xfrm>
              <a:prstGeom prst="bentConnector2">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36" name="Oval 35"/>
          <p:cNvSpPr/>
          <p:nvPr/>
        </p:nvSpPr>
        <p:spPr>
          <a:xfrm>
            <a:off x="5811902" y="2436654"/>
            <a:ext cx="1943100" cy="1058862"/>
          </a:xfrm>
          <a:prstGeom prst="ellipse">
            <a:avLst/>
          </a:prstGeom>
          <a:noFill/>
          <a:ln w="25400">
            <a:solidFill>
              <a:srgbClr val="FF0000"/>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400" dirty="0">
              <a:solidFill>
                <a:schemeClr val="tx1"/>
              </a:solidFill>
              <a:latin typeface="Arial" pitchFamily="34" charset="0"/>
              <a:cs typeface="Arial" pitchFamily="34" charset="0"/>
            </a:endParaRPr>
          </a:p>
        </p:txBody>
      </p:sp>
      <p:sp>
        <p:nvSpPr>
          <p:cNvPr id="38" name="Oval 37"/>
          <p:cNvSpPr/>
          <p:nvPr/>
        </p:nvSpPr>
        <p:spPr>
          <a:xfrm>
            <a:off x="5159939" y="4641261"/>
            <a:ext cx="3206750" cy="1908175"/>
          </a:xfrm>
          <a:prstGeom prst="ellipse">
            <a:avLst/>
          </a:prstGeom>
          <a:noFill/>
          <a:ln w="25400">
            <a:solidFill>
              <a:srgbClr val="FF0000"/>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600" dirty="0">
              <a:solidFill>
                <a:schemeClr val="tx1"/>
              </a:solidFill>
              <a:latin typeface="Arial" pitchFamily="34" charset="0"/>
              <a:cs typeface="Arial" pitchFamily="34" charset="0"/>
            </a:endParaRPr>
          </a:p>
        </p:txBody>
      </p:sp>
      <p:sp>
        <p:nvSpPr>
          <p:cNvPr id="31" name="Rounded Rectangle 30"/>
          <p:cNvSpPr/>
          <p:nvPr/>
        </p:nvSpPr>
        <p:spPr>
          <a:xfrm>
            <a:off x="2831933" y="1408885"/>
            <a:ext cx="1657350" cy="909637"/>
          </a:xfrm>
          <a:prstGeom prst="round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400" dirty="0">
              <a:solidFill>
                <a:schemeClr val="tx1"/>
              </a:solidFill>
              <a:latin typeface="Arial" pitchFamily="34" charset="0"/>
              <a:cs typeface="Arial" pitchFamily="34" charset="0"/>
            </a:endParaRPr>
          </a:p>
        </p:txBody>
      </p:sp>
      <p:sp>
        <p:nvSpPr>
          <p:cNvPr id="33" name="Oval 32"/>
          <p:cNvSpPr/>
          <p:nvPr/>
        </p:nvSpPr>
        <p:spPr>
          <a:xfrm>
            <a:off x="996310" y="1328819"/>
            <a:ext cx="1403350" cy="792162"/>
          </a:xfrm>
          <a:prstGeom prst="ellipse">
            <a:avLst/>
          </a:prstGeom>
          <a:noFill/>
          <a:ln w="25400">
            <a:solidFill>
              <a:srgbClr val="FF0000"/>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200" dirty="0">
              <a:solidFill>
                <a:schemeClr val="tx1"/>
              </a:solidFill>
              <a:latin typeface="Arial" pitchFamily="34" charset="0"/>
              <a:cs typeface="Arial" pitchFamily="34" charset="0"/>
            </a:endParaRPr>
          </a:p>
        </p:txBody>
      </p:sp>
      <p:sp>
        <p:nvSpPr>
          <p:cNvPr id="27" name="TextBox 26"/>
          <p:cNvSpPr txBox="1"/>
          <p:nvPr/>
        </p:nvSpPr>
        <p:spPr>
          <a:xfrm>
            <a:off x="4640371" y="1679037"/>
            <a:ext cx="504056" cy="369332"/>
          </a:xfrm>
          <a:prstGeom prst="rect">
            <a:avLst/>
          </a:prstGeom>
          <a:noFill/>
        </p:spPr>
        <p:txBody>
          <a:bodyPr wrap="square" rtlCol="0">
            <a:spAutoFit/>
          </a:bodyPr>
          <a:lstStyle/>
          <a:p>
            <a:r>
              <a:rPr lang="pt-PT" dirty="0" smtClean="0">
                <a:sym typeface="Wingdings 3"/>
                <a:hlinkClick r:id="rId3" action="ppaction://hlinksldjump"/>
              </a:rPr>
              <a:t></a:t>
            </a:r>
            <a:endParaRPr lang="pt-PT" dirty="0"/>
          </a:p>
        </p:txBody>
      </p:sp>
      <p:sp>
        <p:nvSpPr>
          <p:cNvPr id="29" name="TextBox 28"/>
          <p:cNvSpPr txBox="1"/>
          <p:nvPr/>
        </p:nvSpPr>
        <p:spPr>
          <a:xfrm>
            <a:off x="887717" y="980728"/>
            <a:ext cx="432048" cy="369332"/>
          </a:xfrm>
          <a:prstGeom prst="rect">
            <a:avLst/>
          </a:prstGeom>
          <a:noFill/>
        </p:spPr>
        <p:txBody>
          <a:bodyPr wrap="square" rtlCol="0">
            <a:spAutoFit/>
          </a:bodyPr>
          <a:lstStyle/>
          <a:p>
            <a:r>
              <a:rPr lang="pt-PT" dirty="0" smtClean="0">
                <a:sym typeface="Wingdings 3"/>
                <a:hlinkClick r:id="rId4" action="ppaction://hlinksldjump"/>
              </a:rPr>
              <a:t></a:t>
            </a:r>
            <a:endParaRPr lang="pt-PT" dirty="0"/>
          </a:p>
        </p:txBody>
      </p:sp>
      <p:sp>
        <p:nvSpPr>
          <p:cNvPr id="35" name="Oval 34"/>
          <p:cNvSpPr/>
          <p:nvPr/>
        </p:nvSpPr>
        <p:spPr>
          <a:xfrm>
            <a:off x="1015967" y="2189098"/>
            <a:ext cx="1403350" cy="792162"/>
          </a:xfrm>
          <a:prstGeom prst="ellipse">
            <a:avLst/>
          </a:prstGeom>
          <a:noFill/>
          <a:ln w="25400">
            <a:solidFill>
              <a:srgbClr val="FF0000"/>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200" dirty="0">
              <a:solidFill>
                <a:schemeClr val="tx1"/>
              </a:solidFill>
              <a:latin typeface="Arial" pitchFamily="34" charset="0"/>
              <a:cs typeface="Arial" pitchFamily="34" charset="0"/>
            </a:endParaRPr>
          </a:p>
        </p:txBody>
      </p:sp>
      <p:sp>
        <p:nvSpPr>
          <p:cNvPr id="37" name="Oval 36"/>
          <p:cNvSpPr/>
          <p:nvPr/>
        </p:nvSpPr>
        <p:spPr>
          <a:xfrm>
            <a:off x="1015967" y="3053194"/>
            <a:ext cx="1403350" cy="792162"/>
          </a:xfrm>
          <a:prstGeom prst="ellipse">
            <a:avLst/>
          </a:prstGeom>
          <a:noFill/>
          <a:ln w="25400">
            <a:solidFill>
              <a:srgbClr val="FF0000"/>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200" dirty="0">
              <a:solidFill>
                <a:schemeClr val="tx1"/>
              </a:solidFill>
              <a:latin typeface="Arial" pitchFamily="34" charset="0"/>
              <a:cs typeface="Arial" pitchFamily="34" charset="0"/>
            </a:endParaRPr>
          </a:p>
        </p:txBody>
      </p:sp>
      <p:sp>
        <p:nvSpPr>
          <p:cNvPr id="40" name="Oval 39"/>
          <p:cNvSpPr/>
          <p:nvPr/>
        </p:nvSpPr>
        <p:spPr>
          <a:xfrm>
            <a:off x="1004092" y="3921181"/>
            <a:ext cx="1403350" cy="792162"/>
          </a:xfrm>
          <a:prstGeom prst="ellipse">
            <a:avLst/>
          </a:prstGeom>
          <a:noFill/>
          <a:ln w="25400">
            <a:solidFill>
              <a:srgbClr val="FF0000"/>
            </a:solidFill>
          </a:ln>
          <a:effectLst>
            <a:outerShdw blurRad="50800" dist="127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200" dirty="0">
              <a:solidFill>
                <a:schemeClr val="tx1"/>
              </a:solidFill>
              <a:latin typeface="Arial" pitchFamily="34" charset="0"/>
              <a:cs typeface="Arial" pitchFamily="34" charset="0"/>
            </a:endParaRPr>
          </a:p>
        </p:txBody>
      </p:sp>
      <p:sp>
        <p:nvSpPr>
          <p:cNvPr id="41" name="Rounded Rectangle 40"/>
          <p:cNvSpPr/>
          <p:nvPr/>
        </p:nvSpPr>
        <p:spPr>
          <a:xfrm>
            <a:off x="2843808" y="3695241"/>
            <a:ext cx="1657350" cy="909637"/>
          </a:xfrm>
          <a:prstGeom prst="round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400" dirty="0">
              <a:solidFill>
                <a:schemeClr val="tx1"/>
              </a:solidFill>
              <a:latin typeface="Arial" pitchFamily="34" charset="0"/>
              <a:cs typeface="Arial" pitchFamily="34" charset="0"/>
            </a:endParaRPr>
          </a:p>
        </p:txBody>
      </p:sp>
      <p:sp>
        <p:nvSpPr>
          <p:cNvPr id="42" name="Rounded Rectangle 41"/>
          <p:cNvSpPr/>
          <p:nvPr/>
        </p:nvSpPr>
        <p:spPr>
          <a:xfrm>
            <a:off x="2831175" y="2541154"/>
            <a:ext cx="1657350" cy="909637"/>
          </a:xfrm>
          <a:prstGeom prst="round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400" dirty="0">
              <a:solidFill>
                <a:schemeClr val="tx1"/>
              </a:solidFill>
              <a:latin typeface="Arial" pitchFamily="34" charset="0"/>
              <a:cs typeface="Arial" pitchFamily="34" charset="0"/>
            </a:endParaRPr>
          </a:p>
        </p:txBody>
      </p:sp>
      <p:sp>
        <p:nvSpPr>
          <p:cNvPr id="43" name="TextBox 42"/>
          <p:cNvSpPr txBox="1"/>
          <p:nvPr/>
        </p:nvSpPr>
        <p:spPr>
          <a:xfrm>
            <a:off x="875842" y="1988840"/>
            <a:ext cx="504056" cy="369332"/>
          </a:xfrm>
          <a:prstGeom prst="rect">
            <a:avLst/>
          </a:prstGeom>
          <a:noFill/>
        </p:spPr>
        <p:txBody>
          <a:bodyPr wrap="square" rtlCol="0">
            <a:spAutoFit/>
          </a:bodyPr>
          <a:lstStyle/>
          <a:p>
            <a:r>
              <a:rPr lang="pt-PT" dirty="0" smtClean="0">
                <a:sym typeface="Wingdings 3"/>
                <a:hlinkClick r:id="rId5" action="ppaction://hlinksldjump"/>
              </a:rPr>
              <a:t></a:t>
            </a:r>
            <a:endParaRPr lang="pt-PT" dirty="0"/>
          </a:p>
        </p:txBody>
      </p:sp>
      <p:sp>
        <p:nvSpPr>
          <p:cNvPr id="44" name="TextBox 43"/>
          <p:cNvSpPr txBox="1"/>
          <p:nvPr/>
        </p:nvSpPr>
        <p:spPr>
          <a:xfrm>
            <a:off x="887717" y="2852936"/>
            <a:ext cx="504056" cy="369332"/>
          </a:xfrm>
          <a:prstGeom prst="rect">
            <a:avLst/>
          </a:prstGeom>
          <a:noFill/>
        </p:spPr>
        <p:txBody>
          <a:bodyPr wrap="square" rtlCol="0">
            <a:spAutoFit/>
          </a:bodyPr>
          <a:lstStyle/>
          <a:p>
            <a:r>
              <a:rPr lang="pt-PT" dirty="0" smtClean="0">
                <a:sym typeface="Wingdings 3"/>
                <a:hlinkClick r:id="rId6" action="ppaction://hlinksldjump"/>
              </a:rPr>
              <a:t></a:t>
            </a:r>
            <a:endParaRPr lang="pt-PT" dirty="0"/>
          </a:p>
        </p:txBody>
      </p:sp>
      <p:sp>
        <p:nvSpPr>
          <p:cNvPr id="45" name="TextBox 44"/>
          <p:cNvSpPr txBox="1"/>
          <p:nvPr/>
        </p:nvSpPr>
        <p:spPr>
          <a:xfrm>
            <a:off x="887717" y="3779748"/>
            <a:ext cx="504056" cy="369332"/>
          </a:xfrm>
          <a:prstGeom prst="rect">
            <a:avLst/>
          </a:prstGeom>
          <a:noFill/>
        </p:spPr>
        <p:txBody>
          <a:bodyPr wrap="square" rtlCol="0">
            <a:spAutoFit/>
          </a:bodyPr>
          <a:lstStyle/>
          <a:p>
            <a:r>
              <a:rPr lang="pt-PT" dirty="0" smtClean="0">
                <a:sym typeface="Wingdings 3"/>
                <a:hlinkClick r:id="rId7" action="ppaction://hlinksldjump"/>
              </a:rPr>
              <a:t></a:t>
            </a:r>
            <a:endParaRPr lang="pt-PT" dirty="0"/>
          </a:p>
        </p:txBody>
      </p:sp>
      <p:sp>
        <p:nvSpPr>
          <p:cNvPr id="47" name="TextBox 46"/>
          <p:cNvSpPr txBox="1"/>
          <p:nvPr/>
        </p:nvSpPr>
        <p:spPr>
          <a:xfrm>
            <a:off x="7740352" y="2780928"/>
            <a:ext cx="504056" cy="369332"/>
          </a:xfrm>
          <a:prstGeom prst="rect">
            <a:avLst/>
          </a:prstGeom>
          <a:noFill/>
        </p:spPr>
        <p:txBody>
          <a:bodyPr wrap="square" rtlCol="0">
            <a:spAutoFit/>
          </a:bodyPr>
          <a:lstStyle/>
          <a:p>
            <a:r>
              <a:rPr lang="pt-PT" dirty="0" smtClean="0">
                <a:sym typeface="Wingdings 3"/>
                <a:hlinkClick r:id="rId8" action="ppaction://hlinksldjump"/>
              </a:rPr>
              <a:t></a:t>
            </a:r>
            <a:endParaRPr lang="pt-PT" dirty="0"/>
          </a:p>
        </p:txBody>
      </p:sp>
      <p:sp>
        <p:nvSpPr>
          <p:cNvPr id="49" name="TextBox 48"/>
          <p:cNvSpPr txBox="1"/>
          <p:nvPr/>
        </p:nvSpPr>
        <p:spPr>
          <a:xfrm>
            <a:off x="8388424" y="5435932"/>
            <a:ext cx="504056" cy="369332"/>
          </a:xfrm>
          <a:prstGeom prst="rect">
            <a:avLst/>
          </a:prstGeom>
          <a:noFill/>
        </p:spPr>
        <p:txBody>
          <a:bodyPr wrap="square" rtlCol="0">
            <a:spAutoFit/>
          </a:bodyPr>
          <a:lstStyle/>
          <a:p>
            <a:r>
              <a:rPr lang="pt-PT" dirty="0" smtClean="0">
                <a:sym typeface="Wingdings 3"/>
                <a:hlinkClick r:id="rId9" action="ppaction://hlinksldjump"/>
              </a:rPr>
              <a:t></a:t>
            </a:r>
            <a:endParaRPr lang="pt-PT" dirty="0"/>
          </a:p>
        </p:txBody>
      </p:sp>
    </p:spTree>
    <p:extLst>
      <p:ext uri="{BB962C8B-B14F-4D97-AF65-F5344CB8AC3E}">
        <p14:creationId xmlns:p14="http://schemas.microsoft.com/office/powerpoint/2010/main" val="90767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4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1" nodeType="clickEffect">
                                  <p:stCondLst>
                                    <p:cond delay="0"/>
                                  </p:stCondLst>
                                  <p:childTnLst>
                                    <p:animEffect transition="out" filter="blinds(horizontal)">
                                      <p:cBhvr>
                                        <p:cTn id="39" dur="500"/>
                                        <p:tgtEl>
                                          <p:spTgt spid="29"/>
                                        </p:tgtEl>
                                      </p:cBhvr>
                                    </p:animEffect>
                                    <p:set>
                                      <p:cBhvr>
                                        <p:cTn id="40" dur="1" fill="hold">
                                          <p:stCondLst>
                                            <p:cond delay="499"/>
                                          </p:stCondLst>
                                        </p:cTn>
                                        <p:tgtEl>
                                          <p:spTgt spid="2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grpId="1" nodeType="clickEffect">
                                  <p:stCondLst>
                                    <p:cond delay="0"/>
                                  </p:stCondLst>
                                  <p:childTnLst>
                                    <p:animEffect transition="out" filter="blinds(horizontal)">
                                      <p:cBhvr>
                                        <p:cTn id="57" dur="500"/>
                                        <p:tgtEl>
                                          <p:spTgt spid="43"/>
                                        </p:tgtEl>
                                      </p:cBhvr>
                                    </p:animEffect>
                                    <p:set>
                                      <p:cBhvr>
                                        <p:cTn id="58" dur="1" fill="hold">
                                          <p:stCondLst>
                                            <p:cond delay="499"/>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1" nodeType="clickEffect">
                                  <p:stCondLst>
                                    <p:cond delay="0"/>
                                  </p:stCondLst>
                                  <p:childTnLst>
                                    <p:animEffect transition="out" filter="blinds(horizontal)">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3" presetClass="exit" presetSubtype="10" fill="hold" grpId="1" nodeType="clickEffect">
                                  <p:stCondLst>
                                    <p:cond delay="0"/>
                                  </p:stCondLst>
                                  <p:childTnLst>
                                    <p:animEffect transition="out" filter="blinds(horizontal)">
                                      <p:cBhvr>
                                        <p:cTn id="75" dur="500"/>
                                        <p:tgtEl>
                                          <p:spTgt spid="44"/>
                                        </p:tgtEl>
                                      </p:cBhvr>
                                    </p:animEffect>
                                    <p:set>
                                      <p:cBhvr>
                                        <p:cTn id="76" dur="1" fill="hold">
                                          <p:stCondLst>
                                            <p:cond delay="499"/>
                                          </p:stCondLst>
                                        </p:cTn>
                                        <p:tgtEl>
                                          <p:spTgt spid="4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3" presetClass="exit" presetSubtype="10" fill="hold" grpId="1" nodeType="clickEffect">
                                  <p:stCondLst>
                                    <p:cond delay="0"/>
                                  </p:stCondLst>
                                  <p:childTnLst>
                                    <p:animEffect transition="out" filter="blinds(horizontal)">
                                      <p:cBhvr>
                                        <p:cTn id="80" dur="500"/>
                                        <p:tgtEl>
                                          <p:spTgt spid="37"/>
                                        </p:tgtEl>
                                      </p:cBhvr>
                                    </p:animEffect>
                                    <p:set>
                                      <p:cBhvr>
                                        <p:cTn id="81" dur="1" fill="hold">
                                          <p:stCondLst>
                                            <p:cond delay="499"/>
                                          </p:stCondLst>
                                        </p:cTn>
                                        <p:tgtEl>
                                          <p:spTgt spid="3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45"/>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grpId="1" nodeType="clickEffect">
                                  <p:stCondLst>
                                    <p:cond delay="0"/>
                                  </p:stCondLst>
                                  <p:childTnLst>
                                    <p:animEffect transition="out" filter="blinds(horizontal)">
                                      <p:cBhvr>
                                        <p:cTn id="93" dur="500"/>
                                        <p:tgtEl>
                                          <p:spTgt spid="45"/>
                                        </p:tgtEl>
                                      </p:cBhvr>
                                    </p:animEffect>
                                    <p:set>
                                      <p:cBhvr>
                                        <p:cTn id="94" dur="1" fill="hold">
                                          <p:stCondLst>
                                            <p:cond delay="499"/>
                                          </p:stCondLst>
                                        </p:cTn>
                                        <p:tgtEl>
                                          <p:spTgt spid="4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1" nodeType="click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4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41"/>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47"/>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47"/>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1" nodeType="clickEffect">
                                  <p:stCondLst>
                                    <p:cond delay="0"/>
                                  </p:stCondLst>
                                  <p:childTnLst>
                                    <p:set>
                                      <p:cBhvr>
                                        <p:cTn id="123" dur="1" fill="hold">
                                          <p:stCondLst>
                                            <p:cond delay="0"/>
                                          </p:stCondLst>
                                        </p:cTn>
                                        <p:tgtEl>
                                          <p:spTgt spid="3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9"/>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49"/>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grpId="1" nodeType="clickEffect">
                                  <p:stCondLst>
                                    <p:cond delay="0"/>
                                  </p:stCondLst>
                                  <p:childTnLst>
                                    <p:set>
                                      <p:cBhvr>
                                        <p:cTn id="139"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8" grpId="0" animBg="1"/>
      <p:bldP spid="38" grpId="1" animBg="1"/>
      <p:bldP spid="31" grpId="0" animBg="1"/>
      <p:bldP spid="31" grpId="1" animBg="1"/>
      <p:bldP spid="33" grpId="0" animBg="1"/>
      <p:bldP spid="33" grpId="1" animBg="1"/>
      <p:bldP spid="27" grpId="0"/>
      <p:bldP spid="27" grpId="1"/>
      <p:bldP spid="29" grpId="0"/>
      <p:bldP spid="29" grpId="1"/>
      <p:bldP spid="35" grpId="0" animBg="1"/>
      <p:bldP spid="35" grpId="1" animBg="1"/>
      <p:bldP spid="37" grpId="0" animBg="1"/>
      <p:bldP spid="37" grpId="1" animBg="1"/>
      <p:bldP spid="40" grpId="0" animBg="1"/>
      <p:bldP spid="40" grpId="1" animBg="1"/>
      <p:bldP spid="41" grpId="0" animBg="1"/>
      <p:bldP spid="41" grpId="1" animBg="1"/>
      <p:bldP spid="42" grpId="0" animBg="1"/>
      <p:bldP spid="42" grpId="1" animBg="1"/>
      <p:bldP spid="43" grpId="0"/>
      <p:bldP spid="43" grpId="1"/>
      <p:bldP spid="44" grpId="0"/>
      <p:bldP spid="44" grpId="1"/>
      <p:bldP spid="45" grpId="0"/>
      <p:bldP spid="45" grpId="1"/>
      <p:bldP spid="47" grpId="0"/>
      <p:bldP spid="47" grpId="1"/>
      <p:bldP spid="49" grpId="0"/>
      <p:bldP spid="4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858" y="125576"/>
            <a:ext cx="9146858" cy="461665"/>
          </a:xfrm>
          <a:prstGeom prst="rect">
            <a:avLst/>
          </a:prstGeom>
          <a:noFill/>
          <a:ln w="9525">
            <a:noFill/>
            <a:miter lim="800000"/>
            <a:headEnd/>
            <a:tailEnd/>
          </a:ln>
        </p:spPr>
        <p:txBody>
          <a:bodyPr wrap="square">
            <a:spAutoFit/>
          </a:bodyPr>
          <a:lstStyle/>
          <a:p>
            <a:pPr algn="just"/>
            <a:r>
              <a:rPr lang="pt-PT" sz="2400" dirty="0" smtClean="0">
                <a:solidFill>
                  <a:schemeClr val="tx2">
                    <a:lumMod val="60000"/>
                    <a:lumOff val="40000"/>
                  </a:schemeClr>
                </a:solidFill>
                <a:latin typeface="Arial Rounded MT Bold" pitchFamily="34" charset="0"/>
              </a:rPr>
              <a:t>Mapa da Área de Estudo                                                                </a:t>
            </a:r>
            <a:r>
              <a:rPr lang="pt-PT" sz="2000" dirty="0" smtClean="0">
                <a:solidFill>
                  <a:schemeClr val="tx2">
                    <a:lumMod val="60000"/>
                    <a:lumOff val="40000"/>
                  </a:schemeClr>
                </a:solidFill>
                <a:latin typeface="Arial Rounded MT Bold" pitchFamily="34" charset="0"/>
                <a:sym typeface="Wingdings 3"/>
                <a:hlinkClick r:id="rId3" action="ppaction://hlinksldjump"/>
              </a:rPr>
              <a:t></a:t>
            </a:r>
            <a:endParaRPr lang="pt-PT" sz="2000" dirty="0">
              <a:solidFill>
                <a:schemeClr val="tx2">
                  <a:lumMod val="60000"/>
                  <a:lumOff val="40000"/>
                </a:schemeClr>
              </a:solidFill>
              <a:latin typeface="Arial Rounded MT Bold" pitchFamily="34" charset="0"/>
            </a:endParaRPr>
          </a:p>
        </p:txBody>
      </p:sp>
      <p:grpSp>
        <p:nvGrpSpPr>
          <p:cNvPr id="4" name="Group 51"/>
          <p:cNvGrpSpPr>
            <a:grpSpLocks/>
          </p:cNvGrpSpPr>
          <p:nvPr/>
        </p:nvGrpSpPr>
        <p:grpSpPr bwMode="auto">
          <a:xfrm>
            <a:off x="1" y="775885"/>
            <a:ext cx="9083675" cy="6149975"/>
            <a:chOff x="0" y="707887"/>
            <a:chExt cx="9083040" cy="6150113"/>
          </a:xfrm>
        </p:grpSpPr>
        <p:sp>
          <p:nvSpPr>
            <p:cNvPr id="5" name="Rectangle 4"/>
            <p:cNvSpPr/>
            <p:nvPr/>
          </p:nvSpPr>
          <p:spPr>
            <a:xfrm>
              <a:off x="76195" y="717412"/>
              <a:ext cx="1268324" cy="6008823"/>
            </a:xfrm>
            <a:prstGeom prst="rect">
              <a:avLst/>
            </a:prstGeom>
            <a:solidFill>
              <a:srgbClr val="FFEBBE"/>
            </a:solidFill>
            <a:ln>
              <a:solidFill>
                <a:srgbClr val="FFEB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pic>
          <p:nvPicPr>
            <p:cNvPr id="6" name="Picture 6"/>
            <p:cNvPicPr>
              <a:picLocks noChangeAspect="1"/>
            </p:cNvPicPr>
            <p:nvPr/>
          </p:nvPicPr>
          <p:blipFill>
            <a:blip r:embed="rId4" cstate="print"/>
            <a:srcRect l="30499" t="5957" r="19501" b="29509"/>
            <a:stretch>
              <a:fillRect/>
            </a:stretch>
          </p:blipFill>
          <p:spPr bwMode="auto">
            <a:xfrm>
              <a:off x="1268999" y="707887"/>
              <a:ext cx="6606002" cy="6033482"/>
            </a:xfrm>
            <a:prstGeom prst="rect">
              <a:avLst/>
            </a:prstGeom>
            <a:noFill/>
            <a:ln w="9525">
              <a:noFill/>
              <a:miter lim="800000"/>
              <a:headEnd/>
              <a:tailEnd/>
            </a:ln>
          </p:spPr>
        </p:pic>
        <p:sp>
          <p:nvSpPr>
            <p:cNvPr id="7" name="Rectangle 6"/>
            <p:cNvSpPr/>
            <p:nvPr/>
          </p:nvSpPr>
          <p:spPr>
            <a:xfrm>
              <a:off x="0" y="5445093"/>
              <a:ext cx="6467023" cy="1412907"/>
            </a:xfrm>
            <a:prstGeom prst="rect">
              <a:avLst/>
            </a:prstGeom>
            <a:solidFill>
              <a:srgbClr val="FBF1B7">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nvGrpSpPr>
            <p:cNvPr id="8" name="Group 44"/>
            <p:cNvGrpSpPr>
              <a:grpSpLocks/>
            </p:cNvGrpSpPr>
            <p:nvPr/>
          </p:nvGrpSpPr>
          <p:grpSpPr bwMode="auto">
            <a:xfrm>
              <a:off x="76252" y="5445224"/>
              <a:ext cx="7074516" cy="1299293"/>
              <a:chOff x="76252" y="5445224"/>
              <a:chExt cx="7074516" cy="1299293"/>
            </a:xfrm>
          </p:grpSpPr>
          <p:grpSp>
            <p:nvGrpSpPr>
              <p:cNvPr id="12" name="Group 43"/>
              <p:cNvGrpSpPr>
                <a:grpSpLocks/>
              </p:cNvGrpSpPr>
              <p:nvPr/>
            </p:nvGrpSpPr>
            <p:grpSpPr bwMode="auto">
              <a:xfrm>
                <a:off x="5363788" y="6059103"/>
                <a:ext cx="1786980" cy="672914"/>
                <a:chOff x="-2495768" y="847745"/>
                <a:chExt cx="1786980" cy="672914"/>
              </a:xfrm>
            </p:grpSpPr>
            <p:grpSp>
              <p:nvGrpSpPr>
                <p:cNvPr id="37" name="Group 29"/>
                <p:cNvGrpSpPr>
                  <a:grpSpLocks/>
                </p:cNvGrpSpPr>
                <p:nvPr/>
              </p:nvGrpSpPr>
              <p:grpSpPr bwMode="auto">
                <a:xfrm>
                  <a:off x="-2495768" y="847745"/>
                  <a:ext cx="1480332" cy="277006"/>
                  <a:chOff x="-1656980" y="1652324"/>
                  <a:chExt cx="1480332" cy="277006"/>
                </a:xfrm>
              </p:grpSpPr>
              <p:sp>
                <p:nvSpPr>
                  <p:cNvPr id="41" name="Oval 40"/>
                  <p:cNvSpPr/>
                  <p:nvPr/>
                </p:nvSpPr>
                <p:spPr>
                  <a:xfrm>
                    <a:off x="-1656980" y="1736830"/>
                    <a:ext cx="107942" cy="109540"/>
                  </a:xfrm>
                  <a:prstGeom prst="ellipse">
                    <a:avLst/>
                  </a:prstGeom>
                  <a:solidFill>
                    <a:srgbClr val="FF5500"/>
                  </a:solid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42" name="TextBox 19"/>
                  <p:cNvSpPr txBox="1">
                    <a:spLocks noChangeArrowheads="1"/>
                  </p:cNvSpPr>
                  <p:nvPr/>
                </p:nvSpPr>
                <p:spPr bwMode="auto">
                  <a:xfrm>
                    <a:off x="-1544800" y="1652324"/>
                    <a:ext cx="1368152" cy="277006"/>
                  </a:xfrm>
                  <a:prstGeom prst="rect">
                    <a:avLst/>
                  </a:prstGeom>
                  <a:noFill/>
                  <a:ln w="9525">
                    <a:noFill/>
                    <a:miter lim="800000"/>
                    <a:headEnd/>
                    <a:tailEnd/>
                  </a:ln>
                </p:spPr>
                <p:txBody>
                  <a:bodyPr>
                    <a:spAutoFit/>
                  </a:bodyPr>
                  <a:lstStyle/>
                  <a:p>
                    <a:r>
                      <a:rPr lang="pt-PT" sz="1200" smtClean="0">
                        <a:latin typeface="Arial" charset="0"/>
                      </a:rPr>
                      <a:t>Estações</a:t>
                    </a:r>
                    <a:endParaRPr lang="pt-PT" sz="1200">
                      <a:latin typeface="Arial" charset="0"/>
                    </a:endParaRPr>
                  </a:p>
                </p:txBody>
              </p:sp>
            </p:grpSp>
            <p:grpSp>
              <p:nvGrpSpPr>
                <p:cNvPr id="38" name="Group 38"/>
                <p:cNvGrpSpPr>
                  <a:grpSpLocks/>
                </p:cNvGrpSpPr>
                <p:nvPr/>
              </p:nvGrpSpPr>
              <p:grpSpPr bwMode="auto">
                <a:xfrm>
                  <a:off x="-2495768" y="1243654"/>
                  <a:ext cx="1786980" cy="277005"/>
                  <a:chOff x="-1761868" y="5996289"/>
                  <a:chExt cx="1786980" cy="277005"/>
                </a:xfrm>
              </p:grpSpPr>
              <p:sp>
                <p:nvSpPr>
                  <p:cNvPr id="39" name="Rectangle 38"/>
                  <p:cNvSpPr/>
                  <p:nvPr/>
                </p:nvSpPr>
                <p:spPr>
                  <a:xfrm>
                    <a:off x="-1761868" y="6008743"/>
                    <a:ext cx="396847" cy="252418"/>
                  </a:xfrm>
                  <a:prstGeom prst="rect">
                    <a:avLst/>
                  </a:prstGeom>
                  <a:solidFill>
                    <a:srgbClr val="A80084"/>
                  </a:solidFill>
                  <a:ln>
                    <a:solidFill>
                      <a:srgbClr val="A800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40" name="TextBox 27"/>
                  <p:cNvSpPr txBox="1">
                    <a:spLocks noChangeArrowheads="1"/>
                  </p:cNvSpPr>
                  <p:nvPr/>
                </p:nvSpPr>
                <p:spPr bwMode="auto">
                  <a:xfrm>
                    <a:off x="-1343040" y="5996289"/>
                    <a:ext cx="1368152" cy="277005"/>
                  </a:xfrm>
                  <a:prstGeom prst="rect">
                    <a:avLst/>
                  </a:prstGeom>
                  <a:noFill/>
                  <a:ln w="9525">
                    <a:noFill/>
                    <a:miter lim="800000"/>
                    <a:headEnd/>
                    <a:tailEnd/>
                  </a:ln>
                </p:spPr>
                <p:txBody>
                  <a:bodyPr>
                    <a:spAutoFit/>
                  </a:bodyPr>
                  <a:lstStyle/>
                  <a:p>
                    <a:r>
                      <a:rPr lang="pt-PT" sz="1200" smtClean="0">
                        <a:latin typeface="Arial" charset="0"/>
                      </a:rPr>
                      <a:t>Ostras</a:t>
                    </a:r>
                    <a:endParaRPr lang="pt-PT" sz="1200">
                      <a:latin typeface="Arial" charset="0"/>
                    </a:endParaRPr>
                  </a:p>
                </p:txBody>
              </p:sp>
            </p:grpSp>
          </p:grpSp>
          <p:grpSp>
            <p:nvGrpSpPr>
              <p:cNvPr id="13" name="Group 42"/>
              <p:cNvGrpSpPr>
                <a:grpSpLocks/>
              </p:cNvGrpSpPr>
              <p:nvPr/>
            </p:nvGrpSpPr>
            <p:grpSpPr bwMode="auto">
              <a:xfrm>
                <a:off x="76252" y="5753785"/>
                <a:ext cx="6093795" cy="990732"/>
                <a:chOff x="-2495468" y="1981121"/>
                <a:chExt cx="6093795" cy="990732"/>
              </a:xfrm>
            </p:grpSpPr>
            <p:grpSp>
              <p:nvGrpSpPr>
                <p:cNvPr id="15" name="Group 30"/>
                <p:cNvGrpSpPr>
                  <a:grpSpLocks/>
                </p:cNvGrpSpPr>
                <p:nvPr/>
              </p:nvGrpSpPr>
              <p:grpSpPr bwMode="auto">
                <a:xfrm>
                  <a:off x="-2389169" y="2359913"/>
                  <a:ext cx="2160621" cy="277005"/>
                  <a:chOff x="-1765085" y="2539905"/>
                  <a:chExt cx="2160621" cy="277005"/>
                </a:xfrm>
              </p:grpSpPr>
              <p:sp>
                <p:nvSpPr>
                  <p:cNvPr id="35" name="Rectangle 34"/>
                  <p:cNvSpPr/>
                  <p:nvPr/>
                </p:nvSpPr>
                <p:spPr>
                  <a:xfrm>
                    <a:off x="-1765085" y="2554111"/>
                    <a:ext cx="395259" cy="250830"/>
                  </a:xfrm>
                  <a:prstGeom prst="rect">
                    <a:avLst/>
                  </a:prstGeom>
                  <a:solidFill>
                    <a:srgbClr val="038C00"/>
                  </a:solidFill>
                  <a:ln>
                    <a:solidFill>
                      <a:srgbClr val="03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36" name="TextBox 20"/>
                  <p:cNvSpPr txBox="1">
                    <a:spLocks noChangeArrowheads="1"/>
                  </p:cNvSpPr>
                  <p:nvPr/>
                </p:nvSpPr>
                <p:spPr bwMode="auto">
                  <a:xfrm>
                    <a:off x="-1338064" y="2539905"/>
                    <a:ext cx="1733600" cy="277005"/>
                  </a:xfrm>
                  <a:prstGeom prst="rect">
                    <a:avLst/>
                  </a:prstGeom>
                  <a:noFill/>
                  <a:ln w="9525">
                    <a:noFill/>
                    <a:miter lim="800000"/>
                    <a:headEnd/>
                    <a:tailEnd/>
                  </a:ln>
                </p:spPr>
                <p:txBody>
                  <a:bodyPr>
                    <a:spAutoFit/>
                  </a:bodyPr>
                  <a:lstStyle/>
                  <a:p>
                    <a:r>
                      <a:rPr lang="pt-PT" sz="1200" smtClean="0">
                        <a:latin typeface="Arial" charset="0"/>
                      </a:rPr>
                      <a:t>3,56 &gt; 0,87 (intertidal)</a:t>
                    </a:r>
                    <a:endParaRPr lang="pt-PT" sz="1200">
                      <a:latin typeface="Arial" charset="0"/>
                    </a:endParaRPr>
                  </a:p>
                </p:txBody>
              </p:sp>
            </p:grpSp>
            <p:grpSp>
              <p:nvGrpSpPr>
                <p:cNvPr id="16" name="Group 33"/>
                <p:cNvGrpSpPr>
                  <a:grpSpLocks/>
                </p:cNvGrpSpPr>
                <p:nvPr/>
              </p:nvGrpSpPr>
              <p:grpSpPr bwMode="auto">
                <a:xfrm>
                  <a:off x="-2389169" y="2686332"/>
                  <a:ext cx="2649437" cy="277005"/>
                  <a:chOff x="-1765085" y="2897358"/>
                  <a:chExt cx="2649437" cy="277005"/>
                </a:xfrm>
              </p:grpSpPr>
              <p:sp>
                <p:nvSpPr>
                  <p:cNvPr id="33" name="Rectangle 32"/>
                  <p:cNvSpPr/>
                  <p:nvPr/>
                </p:nvSpPr>
                <p:spPr>
                  <a:xfrm>
                    <a:off x="-1765085" y="2910591"/>
                    <a:ext cx="395259" cy="252417"/>
                  </a:xfrm>
                  <a:prstGeom prst="rect">
                    <a:avLst/>
                  </a:prstGeom>
                  <a:solidFill>
                    <a:srgbClr val="03BE00"/>
                  </a:solidFill>
                  <a:ln>
                    <a:solidFill>
                      <a:srgbClr val="03B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34" name="TextBox 21"/>
                  <p:cNvSpPr txBox="1">
                    <a:spLocks noChangeArrowheads="1"/>
                  </p:cNvSpPr>
                  <p:nvPr/>
                </p:nvSpPr>
                <p:spPr bwMode="auto">
                  <a:xfrm>
                    <a:off x="-1353303" y="2897358"/>
                    <a:ext cx="2237655" cy="277005"/>
                  </a:xfrm>
                  <a:prstGeom prst="rect">
                    <a:avLst/>
                  </a:prstGeom>
                  <a:noFill/>
                  <a:ln w="9525">
                    <a:noFill/>
                    <a:miter lim="800000"/>
                    <a:headEnd/>
                    <a:tailEnd/>
                  </a:ln>
                </p:spPr>
                <p:txBody>
                  <a:bodyPr>
                    <a:spAutoFit/>
                  </a:bodyPr>
                  <a:lstStyle/>
                  <a:p>
                    <a:r>
                      <a:rPr lang="pt-PT" sz="1200" smtClean="0">
                        <a:latin typeface="Arial" charset="0"/>
                      </a:rPr>
                      <a:t>0,87 &gt;  0 (raramente exposto)</a:t>
                    </a:r>
                    <a:endParaRPr lang="pt-PT" sz="1200">
                      <a:latin typeface="Arial" charset="0"/>
                    </a:endParaRPr>
                  </a:p>
                </p:txBody>
              </p:sp>
            </p:grpSp>
            <p:grpSp>
              <p:nvGrpSpPr>
                <p:cNvPr id="17" name="Group 32"/>
                <p:cNvGrpSpPr>
                  <a:grpSpLocks/>
                </p:cNvGrpSpPr>
                <p:nvPr/>
              </p:nvGrpSpPr>
              <p:grpSpPr bwMode="auto">
                <a:xfrm>
                  <a:off x="260182" y="1998819"/>
                  <a:ext cx="3338145" cy="277005"/>
                  <a:chOff x="-1765330" y="3641613"/>
                  <a:chExt cx="3338145" cy="277005"/>
                </a:xfrm>
              </p:grpSpPr>
              <p:sp>
                <p:nvSpPr>
                  <p:cNvPr id="31" name="Rectangle 30"/>
                  <p:cNvSpPr/>
                  <p:nvPr/>
                </p:nvSpPr>
                <p:spPr>
                  <a:xfrm>
                    <a:off x="-1765330" y="3654955"/>
                    <a:ext cx="396847" cy="252418"/>
                  </a:xfrm>
                  <a:prstGeom prst="rect">
                    <a:avLst/>
                  </a:prstGeom>
                  <a:solidFill>
                    <a:srgbClr val="00C8C2"/>
                  </a:solidFill>
                  <a:ln>
                    <a:solidFill>
                      <a:srgbClr val="00C8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32" name="TextBox 22"/>
                  <p:cNvSpPr txBox="1">
                    <a:spLocks noChangeArrowheads="1"/>
                  </p:cNvSpPr>
                  <p:nvPr/>
                </p:nvSpPr>
                <p:spPr bwMode="auto">
                  <a:xfrm>
                    <a:off x="-1356439" y="3641613"/>
                    <a:ext cx="2929254" cy="277005"/>
                  </a:xfrm>
                  <a:prstGeom prst="rect">
                    <a:avLst/>
                  </a:prstGeom>
                  <a:noFill/>
                  <a:ln w="9525">
                    <a:noFill/>
                    <a:miter lim="800000"/>
                    <a:headEnd/>
                    <a:tailEnd/>
                  </a:ln>
                </p:spPr>
                <p:txBody>
                  <a:bodyPr>
                    <a:spAutoFit/>
                  </a:bodyPr>
                  <a:lstStyle/>
                  <a:p>
                    <a:r>
                      <a:rPr lang="pt-PT" sz="1200" smtClean="0">
                        <a:latin typeface="Arial" charset="0"/>
                      </a:rPr>
                      <a:t>0 &gt; -2 (nunca está exposto)</a:t>
                    </a:r>
                    <a:endParaRPr lang="pt-PT" sz="1200">
                      <a:latin typeface="Arial" charset="0"/>
                    </a:endParaRPr>
                  </a:p>
                </p:txBody>
              </p:sp>
            </p:grpSp>
            <p:grpSp>
              <p:nvGrpSpPr>
                <p:cNvPr id="18" name="Group 34"/>
                <p:cNvGrpSpPr>
                  <a:grpSpLocks/>
                </p:cNvGrpSpPr>
                <p:nvPr/>
              </p:nvGrpSpPr>
              <p:grpSpPr bwMode="auto">
                <a:xfrm>
                  <a:off x="260182" y="2340230"/>
                  <a:ext cx="1789902" cy="277005"/>
                  <a:chOff x="-1764790" y="4221088"/>
                  <a:chExt cx="1789902" cy="277005"/>
                </a:xfrm>
              </p:grpSpPr>
              <p:sp>
                <p:nvSpPr>
                  <p:cNvPr id="29" name="Rectangle 28"/>
                  <p:cNvSpPr/>
                  <p:nvPr/>
                </p:nvSpPr>
                <p:spPr>
                  <a:xfrm>
                    <a:off x="-1764790" y="4234340"/>
                    <a:ext cx="396847" cy="252417"/>
                  </a:xfrm>
                  <a:prstGeom prst="rect">
                    <a:avLst/>
                  </a:prstGeom>
                  <a:solidFill>
                    <a:srgbClr val="00B4C2"/>
                  </a:solidFill>
                  <a:ln>
                    <a:solidFill>
                      <a:srgbClr val="00B4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30" name="TextBox 23"/>
                  <p:cNvSpPr txBox="1">
                    <a:spLocks noChangeArrowheads="1"/>
                  </p:cNvSpPr>
                  <p:nvPr/>
                </p:nvSpPr>
                <p:spPr bwMode="auto">
                  <a:xfrm>
                    <a:off x="-1343039" y="4221088"/>
                    <a:ext cx="1368151" cy="277005"/>
                  </a:xfrm>
                  <a:prstGeom prst="rect">
                    <a:avLst/>
                  </a:prstGeom>
                  <a:noFill/>
                  <a:ln w="9525">
                    <a:noFill/>
                    <a:miter lim="800000"/>
                    <a:headEnd/>
                    <a:tailEnd/>
                  </a:ln>
                </p:spPr>
                <p:txBody>
                  <a:bodyPr>
                    <a:spAutoFit/>
                  </a:bodyPr>
                  <a:lstStyle/>
                  <a:p>
                    <a:r>
                      <a:rPr lang="pt-PT" sz="1200" smtClean="0">
                        <a:latin typeface="Arial" charset="0"/>
                      </a:rPr>
                      <a:t>-2 &gt; -5</a:t>
                    </a:r>
                    <a:endParaRPr lang="pt-PT" sz="1200">
                      <a:latin typeface="Arial" charset="0"/>
                    </a:endParaRPr>
                  </a:p>
                </p:txBody>
              </p:sp>
            </p:grpSp>
            <p:grpSp>
              <p:nvGrpSpPr>
                <p:cNvPr id="19" name="Group 35"/>
                <p:cNvGrpSpPr>
                  <a:grpSpLocks/>
                </p:cNvGrpSpPr>
                <p:nvPr/>
              </p:nvGrpSpPr>
              <p:grpSpPr bwMode="auto">
                <a:xfrm>
                  <a:off x="260182" y="2681640"/>
                  <a:ext cx="1789902" cy="277005"/>
                  <a:chOff x="-1765102" y="4653136"/>
                  <a:chExt cx="1789902" cy="277005"/>
                </a:xfrm>
              </p:grpSpPr>
              <p:sp>
                <p:nvSpPr>
                  <p:cNvPr id="27" name="Rectangle 26"/>
                  <p:cNvSpPr/>
                  <p:nvPr/>
                </p:nvSpPr>
                <p:spPr>
                  <a:xfrm>
                    <a:off x="-1765102" y="4666298"/>
                    <a:ext cx="396847" cy="252418"/>
                  </a:xfrm>
                  <a:prstGeom prst="rect">
                    <a:avLst/>
                  </a:prstGeom>
                  <a:solidFill>
                    <a:srgbClr val="00A0C2"/>
                  </a:solidFill>
                  <a:ln>
                    <a:solidFill>
                      <a:srgbClr val="00A0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28" name="TextBox 24"/>
                  <p:cNvSpPr txBox="1">
                    <a:spLocks noChangeArrowheads="1"/>
                  </p:cNvSpPr>
                  <p:nvPr/>
                </p:nvSpPr>
                <p:spPr bwMode="auto">
                  <a:xfrm>
                    <a:off x="-1343351" y="4653136"/>
                    <a:ext cx="1368151" cy="277005"/>
                  </a:xfrm>
                  <a:prstGeom prst="rect">
                    <a:avLst/>
                  </a:prstGeom>
                  <a:noFill/>
                  <a:ln w="9525">
                    <a:noFill/>
                    <a:miter lim="800000"/>
                    <a:headEnd/>
                    <a:tailEnd/>
                  </a:ln>
                </p:spPr>
                <p:txBody>
                  <a:bodyPr>
                    <a:spAutoFit/>
                  </a:bodyPr>
                  <a:lstStyle/>
                  <a:p>
                    <a:r>
                      <a:rPr lang="pt-PT" sz="1200" smtClean="0">
                        <a:latin typeface="Arial" charset="0"/>
                      </a:rPr>
                      <a:t>-5 &gt; -10</a:t>
                    </a:r>
                    <a:endParaRPr lang="pt-PT" sz="1200">
                      <a:latin typeface="Arial" charset="0"/>
                    </a:endParaRPr>
                  </a:p>
                </p:txBody>
              </p:sp>
            </p:grpSp>
            <p:grpSp>
              <p:nvGrpSpPr>
                <p:cNvPr id="20" name="Group 36"/>
                <p:cNvGrpSpPr>
                  <a:grpSpLocks/>
                </p:cNvGrpSpPr>
                <p:nvPr/>
              </p:nvGrpSpPr>
              <p:grpSpPr bwMode="auto">
                <a:xfrm>
                  <a:off x="1423739" y="2353082"/>
                  <a:ext cx="1774741" cy="277005"/>
                  <a:chOff x="-2086833" y="5144692"/>
                  <a:chExt cx="1774741" cy="277005"/>
                </a:xfrm>
              </p:grpSpPr>
              <p:sp>
                <p:nvSpPr>
                  <p:cNvPr id="25" name="Rectangle 24"/>
                  <p:cNvSpPr/>
                  <p:nvPr/>
                </p:nvSpPr>
                <p:spPr>
                  <a:xfrm>
                    <a:off x="-2086833" y="5157792"/>
                    <a:ext cx="396847" cy="252417"/>
                  </a:xfrm>
                  <a:prstGeom prst="rect">
                    <a:avLst/>
                  </a:prstGeom>
                  <a:solidFill>
                    <a:srgbClr val="0078C2"/>
                  </a:solidFill>
                  <a:ln>
                    <a:solidFill>
                      <a:srgbClr val="0078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26" name="TextBox 25"/>
                  <p:cNvSpPr txBox="1">
                    <a:spLocks noChangeArrowheads="1"/>
                  </p:cNvSpPr>
                  <p:nvPr/>
                </p:nvSpPr>
                <p:spPr bwMode="auto">
                  <a:xfrm>
                    <a:off x="-1680244" y="5144692"/>
                    <a:ext cx="1368152" cy="277005"/>
                  </a:xfrm>
                  <a:prstGeom prst="rect">
                    <a:avLst/>
                  </a:prstGeom>
                  <a:noFill/>
                  <a:ln w="9525">
                    <a:noFill/>
                    <a:miter lim="800000"/>
                    <a:headEnd/>
                    <a:tailEnd/>
                  </a:ln>
                </p:spPr>
                <p:txBody>
                  <a:bodyPr>
                    <a:spAutoFit/>
                  </a:bodyPr>
                  <a:lstStyle/>
                  <a:p>
                    <a:r>
                      <a:rPr lang="pt-PT" sz="1200" smtClean="0">
                        <a:latin typeface="Arial" charset="0"/>
                      </a:rPr>
                      <a:t>-10 &gt; -50</a:t>
                    </a:r>
                    <a:endParaRPr lang="pt-PT" sz="1200">
                      <a:latin typeface="Arial" charset="0"/>
                    </a:endParaRPr>
                  </a:p>
                </p:txBody>
              </p:sp>
            </p:grpSp>
            <p:grpSp>
              <p:nvGrpSpPr>
                <p:cNvPr id="21" name="Group 37"/>
                <p:cNvGrpSpPr>
                  <a:grpSpLocks/>
                </p:cNvGrpSpPr>
                <p:nvPr/>
              </p:nvGrpSpPr>
              <p:grpSpPr bwMode="auto">
                <a:xfrm>
                  <a:off x="1426914" y="2694848"/>
                  <a:ext cx="1771878" cy="277005"/>
                  <a:chOff x="-2083658" y="5561697"/>
                  <a:chExt cx="1771878" cy="277005"/>
                </a:xfrm>
              </p:grpSpPr>
              <p:sp>
                <p:nvSpPr>
                  <p:cNvPr id="23" name="Rectangle 22"/>
                  <p:cNvSpPr/>
                  <p:nvPr/>
                </p:nvSpPr>
                <p:spPr>
                  <a:xfrm>
                    <a:off x="-2083658" y="5575939"/>
                    <a:ext cx="395259" cy="250830"/>
                  </a:xfrm>
                  <a:prstGeom prst="rect">
                    <a:avLst/>
                  </a:prstGeom>
                  <a:solidFill>
                    <a:srgbClr val="0044C2"/>
                  </a:solidFill>
                  <a:ln>
                    <a:solidFill>
                      <a:srgbClr val="0044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24" name="TextBox 26"/>
                  <p:cNvSpPr txBox="1">
                    <a:spLocks noChangeArrowheads="1"/>
                  </p:cNvSpPr>
                  <p:nvPr/>
                </p:nvSpPr>
                <p:spPr bwMode="auto">
                  <a:xfrm>
                    <a:off x="-1679931" y="5561697"/>
                    <a:ext cx="1368151" cy="277005"/>
                  </a:xfrm>
                  <a:prstGeom prst="rect">
                    <a:avLst/>
                  </a:prstGeom>
                  <a:noFill/>
                  <a:ln w="9525">
                    <a:noFill/>
                    <a:miter lim="800000"/>
                    <a:headEnd/>
                    <a:tailEnd/>
                  </a:ln>
                </p:spPr>
                <p:txBody>
                  <a:bodyPr>
                    <a:spAutoFit/>
                  </a:bodyPr>
                  <a:lstStyle/>
                  <a:p>
                    <a:r>
                      <a:rPr lang="pt-PT" sz="1200" smtClean="0">
                        <a:latin typeface="Arial" charset="0"/>
                      </a:rPr>
                      <a:t>-50 &gt; -150</a:t>
                    </a:r>
                    <a:endParaRPr lang="pt-PT" sz="1200">
                      <a:latin typeface="Arial" charset="0"/>
                    </a:endParaRPr>
                  </a:p>
                </p:txBody>
              </p:sp>
            </p:grpSp>
            <p:sp>
              <p:nvSpPr>
                <p:cNvPr id="22" name="TextBox 28"/>
                <p:cNvSpPr txBox="1">
                  <a:spLocks noChangeArrowheads="1"/>
                </p:cNvSpPr>
                <p:nvPr/>
              </p:nvSpPr>
              <p:spPr bwMode="auto">
                <a:xfrm>
                  <a:off x="-2495468" y="1981121"/>
                  <a:ext cx="1733600" cy="277005"/>
                </a:xfrm>
                <a:prstGeom prst="rect">
                  <a:avLst/>
                </a:prstGeom>
                <a:noFill/>
                <a:ln w="9525">
                  <a:noFill/>
                  <a:miter lim="800000"/>
                  <a:headEnd/>
                  <a:tailEnd/>
                </a:ln>
              </p:spPr>
              <p:txBody>
                <a:bodyPr>
                  <a:spAutoFit/>
                </a:bodyPr>
                <a:lstStyle/>
                <a:p>
                  <a:r>
                    <a:rPr lang="pt-PT" sz="1200" b="1" smtClean="0">
                      <a:latin typeface="Arial" charset="0"/>
                    </a:rPr>
                    <a:t>Profundidade (m)</a:t>
                  </a:r>
                  <a:endParaRPr lang="pt-PT" sz="1200" b="1">
                    <a:latin typeface="Arial" charset="0"/>
                  </a:endParaRPr>
                </a:p>
              </p:txBody>
            </p:sp>
          </p:grpSp>
          <p:sp>
            <p:nvSpPr>
              <p:cNvPr id="14" name="TextBox 41"/>
              <p:cNvSpPr txBox="1">
                <a:spLocks noChangeArrowheads="1"/>
              </p:cNvSpPr>
              <p:nvPr/>
            </p:nvSpPr>
            <p:spPr bwMode="auto">
              <a:xfrm>
                <a:off x="77024" y="5445224"/>
                <a:ext cx="1872208" cy="307784"/>
              </a:xfrm>
              <a:prstGeom prst="rect">
                <a:avLst/>
              </a:prstGeom>
              <a:noFill/>
              <a:ln w="9525">
                <a:noFill/>
                <a:miter lim="800000"/>
                <a:headEnd/>
                <a:tailEnd/>
              </a:ln>
            </p:spPr>
            <p:txBody>
              <a:bodyPr>
                <a:spAutoFit/>
              </a:bodyPr>
              <a:lstStyle/>
              <a:p>
                <a:r>
                  <a:rPr lang="pt-PT" sz="1400" b="1" smtClean="0">
                    <a:latin typeface="Arial" charset="0"/>
                  </a:rPr>
                  <a:t>Legenda</a:t>
                </a:r>
                <a:endParaRPr lang="pt-PT" sz="1400" b="1">
                  <a:latin typeface="Arial" charset="0"/>
                </a:endParaRPr>
              </a:p>
            </p:txBody>
          </p:sp>
        </p:grpSp>
        <p:sp>
          <p:nvSpPr>
            <p:cNvPr id="9" name="TextBox 46"/>
            <p:cNvSpPr txBox="1">
              <a:spLocks noChangeArrowheads="1"/>
            </p:cNvSpPr>
            <p:nvPr/>
          </p:nvSpPr>
          <p:spPr bwMode="auto">
            <a:xfrm>
              <a:off x="49565" y="2415754"/>
              <a:ext cx="2343636" cy="961824"/>
            </a:xfrm>
            <a:prstGeom prst="rect">
              <a:avLst/>
            </a:prstGeom>
            <a:noFill/>
            <a:ln w="9525">
              <a:noFill/>
              <a:miter lim="800000"/>
              <a:headEnd/>
              <a:tailEnd/>
            </a:ln>
          </p:spPr>
          <p:txBody>
            <a:bodyPr>
              <a:spAutoFit/>
            </a:bodyPr>
            <a:lstStyle/>
            <a:p>
              <a:pPr algn="ctr"/>
              <a:r>
                <a:rPr lang="pt-PT" sz="1300" b="1" smtClean="0">
                  <a:latin typeface="Arial" charset="0"/>
                </a:rPr>
                <a:t>Coordenadas Geográficas</a:t>
              </a:r>
            </a:p>
            <a:p>
              <a:pPr algn="ctr">
                <a:spcBef>
                  <a:spcPts val="900"/>
                </a:spcBef>
              </a:pPr>
              <a:r>
                <a:rPr lang="pt-PT" sz="1200" smtClean="0">
                  <a:latin typeface="Arial" charset="0"/>
                </a:rPr>
                <a:t>UTM 29 WGS 84</a:t>
              </a:r>
            </a:p>
            <a:p>
              <a:pPr algn="ctr"/>
              <a:r>
                <a:rPr lang="pt-PT" sz="1200" smtClean="0">
                  <a:latin typeface="Arial" charset="0"/>
                </a:rPr>
                <a:t>M = 500 000 m</a:t>
              </a:r>
            </a:p>
            <a:p>
              <a:pPr algn="ctr"/>
              <a:r>
                <a:rPr lang="pt-PT" sz="1200" smtClean="0">
                  <a:latin typeface="Arial" charset="0"/>
                </a:rPr>
                <a:t>P = 0 </a:t>
              </a:r>
              <a:endParaRPr lang="pt-PT" sz="1200">
                <a:latin typeface="Arial" charset="0"/>
              </a:endParaRPr>
            </a:p>
          </p:txBody>
        </p:sp>
        <p:pic>
          <p:nvPicPr>
            <p:cNvPr id="10" name="Picture 2"/>
            <p:cNvPicPr>
              <a:picLocks noChangeAspect="1" noChangeArrowheads="1"/>
            </p:cNvPicPr>
            <p:nvPr/>
          </p:nvPicPr>
          <p:blipFill>
            <a:blip r:embed="rId5" cstate="print"/>
            <a:srcRect/>
            <a:stretch>
              <a:fillRect/>
            </a:stretch>
          </p:blipFill>
          <p:spPr bwMode="auto">
            <a:xfrm>
              <a:off x="179512" y="908720"/>
              <a:ext cx="231775" cy="488950"/>
            </a:xfrm>
            <a:prstGeom prst="rect">
              <a:avLst/>
            </a:prstGeom>
            <a:noFill/>
            <a:ln w="9525">
              <a:noFill/>
              <a:miter lim="800000"/>
              <a:headEnd/>
              <a:tailEnd/>
            </a:ln>
            <a:effectLst/>
          </p:spPr>
        </p:pic>
        <p:sp>
          <p:nvSpPr>
            <p:cNvPr id="11" name="Rectangle 10"/>
            <p:cNvSpPr/>
            <p:nvPr/>
          </p:nvSpPr>
          <p:spPr>
            <a:xfrm>
              <a:off x="7814717" y="717412"/>
              <a:ext cx="1268323" cy="6008823"/>
            </a:xfrm>
            <a:prstGeom prst="rect">
              <a:avLst/>
            </a:prstGeom>
            <a:solidFill>
              <a:srgbClr val="FFEBBE"/>
            </a:solidFill>
            <a:ln>
              <a:solidFill>
                <a:srgbClr val="FFEB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spTree>
    <p:extLst>
      <p:ext uri="{BB962C8B-B14F-4D97-AF65-F5344CB8AC3E}">
        <p14:creationId xmlns:p14="http://schemas.microsoft.com/office/powerpoint/2010/main" val="783529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0746" y="109810"/>
            <a:ext cx="8642351" cy="461665"/>
          </a:xfrm>
          <a:prstGeom prst="rect">
            <a:avLst/>
          </a:prstGeom>
          <a:noFill/>
          <a:ln w="9525">
            <a:noFill/>
            <a:miter lim="800000"/>
            <a:headEnd/>
            <a:tailEnd/>
          </a:ln>
        </p:spPr>
        <p:txBody>
          <a:bodyPr>
            <a:spAutoFit/>
          </a:bodyPr>
          <a:lstStyle/>
          <a:p>
            <a:pPr algn="just"/>
            <a:r>
              <a:rPr lang="pt-PT" sz="2400" dirty="0" smtClean="0">
                <a:solidFill>
                  <a:schemeClr val="tx2">
                    <a:lumMod val="60000"/>
                    <a:lumOff val="40000"/>
                  </a:schemeClr>
                </a:solidFill>
                <a:latin typeface="Arial Rounded MT Bold" pitchFamily="34" charset="0"/>
              </a:rPr>
              <a:t>Tema: Legislação</a:t>
            </a:r>
            <a:endParaRPr lang="pt-PT" sz="2400" dirty="0">
              <a:solidFill>
                <a:schemeClr val="tx2">
                  <a:lumMod val="60000"/>
                  <a:lumOff val="40000"/>
                </a:schemeClr>
              </a:solidFill>
              <a:latin typeface="Arial Rounded MT Bold"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584" t="2156" r="29439" b="12995"/>
          <a:stretch/>
        </p:blipFill>
        <p:spPr>
          <a:xfrm>
            <a:off x="404480" y="692696"/>
            <a:ext cx="3867975" cy="380848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0690" t="63496" r="2743"/>
          <a:stretch/>
        </p:blipFill>
        <p:spPr>
          <a:xfrm>
            <a:off x="107503" y="4365376"/>
            <a:ext cx="2517829" cy="24480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0862" t="44761" r="9655" b="37695"/>
          <a:stretch/>
        </p:blipFill>
        <p:spPr>
          <a:xfrm>
            <a:off x="2491866" y="4595775"/>
            <a:ext cx="1781503" cy="113511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0862" t="2157" r="29138" b="11136"/>
          <a:stretch/>
        </p:blipFill>
        <p:spPr>
          <a:xfrm>
            <a:off x="4572000" y="698732"/>
            <a:ext cx="3724736" cy="380880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62069" t="87889" r="20345" b="2121"/>
          <a:stretch/>
        </p:blipFill>
        <p:spPr>
          <a:xfrm>
            <a:off x="6783272" y="4595775"/>
            <a:ext cx="1791221" cy="720000"/>
          </a:xfrm>
          <a:prstGeom prst="rect">
            <a:avLst/>
          </a:prstGeom>
        </p:spPr>
      </p:pic>
      <p:cxnSp>
        <p:nvCxnSpPr>
          <p:cNvPr id="12" name="Straight Arrow Connector 11"/>
          <p:cNvCxnSpPr/>
          <p:nvPr/>
        </p:nvCxnSpPr>
        <p:spPr>
          <a:xfrm>
            <a:off x="4716016" y="2603132"/>
            <a:ext cx="1008112" cy="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273369" y="2226350"/>
            <a:ext cx="2026823" cy="338554"/>
          </a:xfrm>
          <a:prstGeom prst="rect">
            <a:avLst/>
          </a:prstGeom>
          <a:noFill/>
        </p:spPr>
        <p:txBody>
          <a:bodyPr wrap="square" rtlCol="0">
            <a:spAutoFit/>
          </a:bodyPr>
          <a:lstStyle/>
          <a:p>
            <a:pPr algn="ctr"/>
            <a:r>
              <a:rPr lang="pt-PT" sz="1600" dirty="0" smtClean="0">
                <a:latin typeface="Arial" pitchFamily="34" charset="0"/>
                <a:cs typeface="Arial" pitchFamily="34" charset="0"/>
              </a:rPr>
              <a:t>Reclassificação</a:t>
            </a:r>
            <a:endParaRPr lang="pt-PT" sz="1600" dirty="0">
              <a:latin typeface="Arial" pitchFamily="34" charset="0"/>
              <a:cs typeface="Arial" pitchFamily="34" charset="0"/>
            </a:endParaRPr>
          </a:p>
        </p:txBody>
      </p:sp>
      <p:sp>
        <p:nvSpPr>
          <p:cNvPr id="11" name="TextBox 10"/>
          <p:cNvSpPr txBox="1"/>
          <p:nvPr/>
        </p:nvSpPr>
        <p:spPr>
          <a:xfrm>
            <a:off x="8244408" y="188640"/>
            <a:ext cx="936103" cy="369332"/>
          </a:xfrm>
          <a:prstGeom prst="rect">
            <a:avLst/>
          </a:prstGeom>
          <a:noFill/>
        </p:spPr>
        <p:txBody>
          <a:bodyPr wrap="square" rtlCol="0">
            <a:spAutoFit/>
          </a:bodyPr>
          <a:lstStyle/>
          <a:p>
            <a:pPr algn="ctr"/>
            <a:r>
              <a:rPr lang="pt-PT" dirty="0" smtClean="0">
                <a:latin typeface="Arial" pitchFamily="34" charset="0"/>
                <a:cs typeface="Arial" pitchFamily="34" charset="0"/>
                <a:sym typeface="Wingdings 3"/>
                <a:hlinkClick r:id="rId8" action="ppaction://hlinksldjump"/>
              </a:rPr>
              <a:t></a:t>
            </a:r>
            <a:endParaRPr lang="pt-PT" dirty="0">
              <a:latin typeface="Arial" pitchFamily="34" charset="0"/>
              <a:cs typeface="Arial" pitchFamily="34" charset="0"/>
            </a:endParaRPr>
          </a:p>
        </p:txBody>
      </p:sp>
    </p:spTree>
    <p:extLst>
      <p:ext uri="{BB962C8B-B14F-4D97-AF65-F5344CB8AC3E}">
        <p14:creationId xmlns:p14="http://schemas.microsoft.com/office/powerpoint/2010/main" val="12088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rotWithShape="1">
          <a:blip r:embed="rId3" cstate="print">
            <a:extLst>
              <a:ext uri="{28A0092B-C50C-407E-A947-70E740481C1C}">
                <a14:useLocalDpi xmlns:a14="http://schemas.microsoft.com/office/drawing/2010/main" val="0"/>
              </a:ext>
            </a:extLst>
          </a:blip>
          <a:srcRect l="13801" t="8542" r="29311" b="4544"/>
          <a:stretch/>
        </p:blipFill>
        <p:spPr>
          <a:xfrm>
            <a:off x="5874966" y="1583624"/>
            <a:ext cx="3163547" cy="3420000"/>
          </a:xfrm>
          <a:prstGeom prst="rect">
            <a:avLst/>
          </a:prstGeom>
        </p:spPr>
      </p:pic>
      <p:sp>
        <p:nvSpPr>
          <p:cNvPr id="2" name="TextBox 1"/>
          <p:cNvSpPr txBox="1">
            <a:spLocks noChangeArrowheads="1"/>
          </p:cNvSpPr>
          <p:nvPr/>
        </p:nvSpPr>
        <p:spPr bwMode="auto">
          <a:xfrm>
            <a:off x="19730" y="53568"/>
            <a:ext cx="8642351" cy="461665"/>
          </a:xfrm>
          <a:prstGeom prst="rect">
            <a:avLst/>
          </a:prstGeom>
          <a:noFill/>
          <a:ln w="9525">
            <a:noFill/>
            <a:miter lim="800000"/>
            <a:headEnd/>
            <a:tailEnd/>
          </a:ln>
        </p:spPr>
        <p:txBody>
          <a:bodyPr>
            <a:spAutoFit/>
          </a:bodyPr>
          <a:lstStyle/>
          <a:p>
            <a:pPr algn="just"/>
            <a:r>
              <a:rPr lang="pt-PT" sz="2400" dirty="0" smtClean="0">
                <a:solidFill>
                  <a:schemeClr val="tx2">
                    <a:lumMod val="60000"/>
                    <a:lumOff val="40000"/>
                  </a:schemeClr>
                </a:solidFill>
                <a:latin typeface="Arial Rounded MT Bold" pitchFamily="34" charset="0"/>
              </a:rPr>
              <a:t>Tema: Qualidade da água</a:t>
            </a:r>
            <a:endParaRPr lang="pt-PT" sz="2400" dirty="0">
              <a:solidFill>
                <a:schemeClr val="tx2">
                  <a:lumMod val="60000"/>
                  <a:lumOff val="40000"/>
                </a:schemeClr>
              </a:solidFill>
              <a:latin typeface="Arial Rounded MT Bold" pitchFamily="34" charset="0"/>
            </a:endParaRPr>
          </a:p>
        </p:txBody>
      </p:sp>
      <p:grpSp>
        <p:nvGrpSpPr>
          <p:cNvPr id="54" name="Group 53"/>
          <p:cNvGrpSpPr/>
          <p:nvPr/>
        </p:nvGrpSpPr>
        <p:grpSpPr>
          <a:xfrm>
            <a:off x="179512" y="764704"/>
            <a:ext cx="2521917" cy="5917733"/>
            <a:chOff x="364004" y="764704"/>
            <a:chExt cx="2521917" cy="5917733"/>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9310" t="3486" r="23276" b="1878"/>
            <a:stretch/>
          </p:blipFill>
          <p:spPr>
            <a:xfrm>
              <a:off x="379526" y="764704"/>
              <a:ext cx="1851938" cy="2160000"/>
            </a:xfrm>
            <a:prstGeom prst="rect">
              <a:avLst/>
            </a:prstGeom>
          </p:spPr>
        </p:pic>
        <p:pic>
          <p:nvPicPr>
            <p:cNvPr id="7" name="Picture 6"/>
            <p:cNvPicPr>
              <a:picLocks noChangeAspect="1"/>
            </p:cNvPicPr>
            <p:nvPr/>
          </p:nvPicPr>
          <p:blipFill>
            <a:blip r:embed="rId5" cstate="print"/>
            <a:srcRect t="40741"/>
            <a:stretch>
              <a:fillRect/>
            </a:stretch>
          </p:blipFill>
          <p:spPr bwMode="auto">
            <a:xfrm>
              <a:off x="364004" y="3040676"/>
              <a:ext cx="2031095" cy="504000"/>
            </a:xfrm>
            <a:prstGeom prst="rect">
              <a:avLst/>
            </a:prstGeom>
            <a:noFill/>
            <a:ln w="9525">
              <a:noFill/>
              <a:miter lim="800000"/>
              <a:headEnd/>
              <a:tailEnd/>
            </a:ln>
          </p:spPr>
        </p:pic>
        <p:pic>
          <p:nvPicPr>
            <p:cNvPr id="8" name="Picture 7" descr="legenda_2.jpg"/>
            <p:cNvPicPr>
              <a:picLocks noChangeAspect="1"/>
            </p:cNvPicPr>
            <p:nvPr/>
          </p:nvPicPr>
          <p:blipFill>
            <a:blip r:embed="rId6" cstate="print"/>
            <a:stretch>
              <a:fillRect/>
            </a:stretch>
          </p:blipFill>
          <p:spPr>
            <a:xfrm>
              <a:off x="364887" y="2830443"/>
              <a:ext cx="366822" cy="288000"/>
            </a:xfrm>
            <a:prstGeom prst="rect">
              <a:avLst/>
            </a:prstGeom>
          </p:spPr>
        </p:pic>
        <p:pic>
          <p:nvPicPr>
            <p:cNvPr id="9" name="Picture 8" descr="QA_Chl-a_IDW.jpg"/>
            <p:cNvPicPr>
              <a:picLocks noChangeAspect="1"/>
            </p:cNvPicPr>
            <p:nvPr/>
          </p:nvPicPr>
          <p:blipFill>
            <a:blip r:embed="rId7" cstate="print"/>
            <a:srcRect l="13590" t="2709" r="31766" b="2032"/>
            <a:stretch>
              <a:fillRect/>
            </a:stretch>
          </p:blipFill>
          <p:spPr>
            <a:xfrm>
              <a:off x="380870" y="3766452"/>
              <a:ext cx="1849251" cy="2268000"/>
            </a:xfrm>
            <a:prstGeom prst="rect">
              <a:avLst/>
            </a:prstGeom>
          </p:spPr>
        </p:pic>
        <p:grpSp>
          <p:nvGrpSpPr>
            <p:cNvPr id="13" name="Group 12"/>
            <p:cNvGrpSpPr/>
            <p:nvPr/>
          </p:nvGrpSpPr>
          <p:grpSpPr>
            <a:xfrm>
              <a:off x="379526" y="5904112"/>
              <a:ext cx="2506395" cy="778325"/>
              <a:chOff x="532548" y="5904112"/>
              <a:chExt cx="2506395" cy="778325"/>
            </a:xfrm>
          </p:grpSpPr>
          <p:pic>
            <p:nvPicPr>
              <p:cNvPr id="11" name="Picture 10"/>
              <p:cNvPicPr>
                <a:picLocks noChangeAspect="1"/>
              </p:cNvPicPr>
              <p:nvPr/>
            </p:nvPicPr>
            <p:blipFill>
              <a:blip r:embed="rId8" cstate="print"/>
              <a:srcRect/>
              <a:stretch>
                <a:fillRect/>
              </a:stretch>
            </p:blipFill>
            <p:spPr bwMode="auto">
              <a:xfrm>
                <a:off x="533892" y="6214437"/>
                <a:ext cx="2505051" cy="468000"/>
              </a:xfrm>
              <a:prstGeom prst="rect">
                <a:avLst/>
              </a:prstGeom>
              <a:noFill/>
              <a:ln w="9525">
                <a:noFill/>
                <a:miter lim="800000"/>
                <a:headEnd/>
                <a:tailEnd/>
              </a:ln>
            </p:spPr>
          </p:pic>
          <p:pic>
            <p:nvPicPr>
              <p:cNvPr id="12" name="Picture 11" descr="legenda_2.jpg"/>
              <p:cNvPicPr>
                <a:picLocks noChangeAspect="1"/>
              </p:cNvPicPr>
              <p:nvPr/>
            </p:nvPicPr>
            <p:blipFill>
              <a:blip r:embed="rId6" cstate="print"/>
              <a:stretch>
                <a:fillRect/>
              </a:stretch>
            </p:blipFill>
            <p:spPr>
              <a:xfrm>
                <a:off x="532548" y="5904112"/>
                <a:ext cx="366822" cy="288000"/>
              </a:xfrm>
              <a:prstGeom prst="rect">
                <a:avLst/>
              </a:prstGeom>
            </p:spPr>
          </p:pic>
        </p:grpSp>
        <p:cxnSp>
          <p:nvCxnSpPr>
            <p:cNvPr id="14" name="Straight Arrow Connector 13"/>
            <p:cNvCxnSpPr/>
            <p:nvPr/>
          </p:nvCxnSpPr>
          <p:spPr>
            <a:xfrm>
              <a:off x="1034602" y="3737132"/>
              <a:ext cx="0" cy="116332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29759" y="4141066"/>
              <a:ext cx="1780238" cy="292388"/>
            </a:xfrm>
            <a:prstGeom prst="rect">
              <a:avLst/>
            </a:prstGeom>
            <a:noFill/>
          </p:spPr>
          <p:txBody>
            <a:bodyPr wrap="square" rtlCol="0">
              <a:spAutoFit/>
            </a:bodyPr>
            <a:lstStyle/>
            <a:p>
              <a:pPr algn="ctr"/>
              <a:r>
                <a:rPr lang="pt-PT" sz="1300" dirty="0" smtClean="0">
                  <a:latin typeface="Arial" pitchFamily="34" charset="0"/>
                  <a:cs typeface="Arial" pitchFamily="34" charset="0"/>
                </a:rPr>
                <a:t>Reclassificação</a:t>
              </a:r>
              <a:endParaRPr lang="pt-PT" sz="1300" dirty="0">
                <a:latin typeface="Arial" pitchFamily="34" charset="0"/>
                <a:cs typeface="Arial" pitchFamily="34" charset="0"/>
              </a:endParaRPr>
            </a:p>
          </p:txBody>
        </p:sp>
      </p:grpSp>
      <p:grpSp>
        <p:nvGrpSpPr>
          <p:cNvPr id="52" name="Group 51"/>
          <p:cNvGrpSpPr/>
          <p:nvPr/>
        </p:nvGrpSpPr>
        <p:grpSpPr>
          <a:xfrm>
            <a:off x="2627784" y="-603448"/>
            <a:ext cx="3292118" cy="7488832"/>
            <a:chOff x="2915816" y="-603448"/>
            <a:chExt cx="3292118" cy="7488832"/>
          </a:xfrm>
        </p:grpSpPr>
        <p:grpSp>
          <p:nvGrpSpPr>
            <p:cNvPr id="20" name="Group 19"/>
            <p:cNvGrpSpPr/>
            <p:nvPr/>
          </p:nvGrpSpPr>
          <p:grpSpPr>
            <a:xfrm>
              <a:off x="2915816" y="-603448"/>
              <a:ext cx="2879165" cy="7488832"/>
              <a:chOff x="163746" y="-819472"/>
              <a:chExt cx="2879165" cy="7488832"/>
            </a:xfrm>
          </p:grpSpPr>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234" b="93766" l="15455" r="72500"/>
                        </a14:imgEffect>
                      </a14:imgLayer>
                    </a14:imgProps>
                  </a:ext>
                  <a:ext uri="{28A0092B-C50C-407E-A947-70E740481C1C}">
                    <a14:useLocalDpi xmlns:a14="http://schemas.microsoft.com/office/drawing/2010/main" val="0"/>
                  </a:ext>
                </a:extLst>
              </a:blip>
              <a:srcRect l="15172" t="6263" r="26896" b="6019"/>
              <a:stretch/>
            </p:blipFill>
            <p:spPr>
              <a:xfrm>
                <a:off x="163746" y="-819472"/>
                <a:ext cx="2654400" cy="2844000"/>
              </a:xfrm>
              <a:prstGeom prst="rect">
                <a:avLst/>
              </a:prstGeom>
              <a:effectLst>
                <a:outerShdw blurRad="50800" dist="38100" dir="2700000" sx="102000" sy="102000" algn="tl" rotWithShape="0">
                  <a:schemeClr val="tx2">
                    <a:lumMod val="50000"/>
                    <a:alpha val="45000"/>
                  </a:schemeClr>
                </a:outerShdw>
              </a:effectLst>
              <a:scene3d>
                <a:camera prst="orthographicFront">
                  <a:rot lat="17099998" lon="0" rev="0"/>
                </a:camera>
                <a:lightRig rig="threePt" dir="t"/>
              </a:scene3d>
              <a:sp3d/>
            </p:spPr>
          </p:pic>
          <p:grpSp>
            <p:nvGrpSpPr>
              <p:cNvPr id="29" name="Group 28"/>
              <p:cNvGrpSpPr/>
              <p:nvPr/>
            </p:nvGrpSpPr>
            <p:grpSpPr>
              <a:xfrm>
                <a:off x="237013" y="76156"/>
                <a:ext cx="2805898" cy="6593204"/>
                <a:chOff x="237013" y="76156"/>
                <a:chExt cx="2805898" cy="6593204"/>
              </a:xfrm>
            </p:grpSpPr>
            <p:pic>
              <p:nvPicPr>
                <p:cNvPr id="30" name="Picture 2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607" b="98522" l="15500" r="72409"/>
                          </a14:imgEffect>
                        </a14:imgLayer>
                      </a14:imgProps>
                    </a:ext>
                    <a:ext uri="{28A0092B-C50C-407E-A947-70E740481C1C}">
                      <a14:useLocalDpi xmlns:a14="http://schemas.microsoft.com/office/drawing/2010/main" val="0"/>
                    </a:ext>
                  </a:extLst>
                </a:blip>
                <a:srcRect l="15226" t="1878" r="27757" b="2122"/>
                <a:stretch/>
              </p:blipFill>
              <p:spPr>
                <a:xfrm>
                  <a:off x="323528" y="2564904"/>
                  <a:ext cx="2719383" cy="3240000"/>
                </a:xfrm>
                <a:prstGeom prst="rect">
                  <a:avLst/>
                </a:prstGeom>
                <a:effectLst>
                  <a:outerShdw blurRad="50800" dist="38100" dir="2700000" sx="102000" sy="102000" algn="tl" rotWithShape="0">
                    <a:schemeClr val="accent1">
                      <a:lumMod val="50000"/>
                      <a:alpha val="55000"/>
                    </a:schemeClr>
                  </a:outerShdw>
                </a:effectLst>
                <a:scene3d>
                  <a:camera prst="orthographicFront">
                    <a:rot lat="17100000" lon="0" rev="0"/>
                  </a:camera>
                  <a:lightRig rig="threePt" dir="t"/>
                </a:scene3d>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121" b="95437" l="15000" r="69773"/>
                          </a14:imgEffect>
                        </a14:imgLayer>
                      </a14:imgProps>
                    </a:ext>
                    <a:ext uri="{28A0092B-C50C-407E-A947-70E740481C1C}">
                      <a14:useLocalDpi xmlns:a14="http://schemas.microsoft.com/office/drawing/2010/main" val="0"/>
                    </a:ext>
                  </a:extLst>
                </a:blip>
                <a:srcRect l="15226" t="2365" r="30345" b="4314"/>
                <a:stretch/>
              </p:blipFill>
              <p:spPr>
                <a:xfrm>
                  <a:off x="372315" y="3429360"/>
                  <a:ext cx="2670596" cy="3240000"/>
                </a:xfrm>
                <a:prstGeom prst="rect">
                  <a:avLst/>
                </a:prstGeom>
                <a:effectLst>
                  <a:outerShdw blurRad="50800" dist="38100" dir="2700000" sx="102000" sy="102000" algn="tl" rotWithShape="0">
                    <a:schemeClr val="accent1">
                      <a:lumMod val="50000"/>
                      <a:alpha val="55000"/>
                    </a:schemeClr>
                  </a:outerShdw>
                </a:effectLst>
                <a:scene3d>
                  <a:camera prst="orthographicFront">
                    <a:rot lat="17100000" lon="0" rev="0"/>
                  </a:camera>
                  <a:lightRig rig="threePt" dir="t"/>
                </a:scene3d>
              </p:spPr>
            </p:pic>
            <p:pic>
              <p:nvPicPr>
                <p:cNvPr id="32" name="Picture 31"/>
                <p:cNvPicPr/>
                <p:nvPr/>
              </p:nvPicPr>
              <p:blipFill>
                <a:blip r:embed="rId15" cstate="print"/>
                <a:srcRect/>
                <a:stretch>
                  <a:fillRect/>
                </a:stretch>
              </p:blipFill>
              <p:spPr bwMode="auto">
                <a:xfrm>
                  <a:off x="319192" y="4468644"/>
                  <a:ext cx="1300480" cy="465455"/>
                </a:xfrm>
                <a:prstGeom prst="rect">
                  <a:avLst/>
                </a:prstGeom>
                <a:noFill/>
                <a:ln w="9525">
                  <a:noFill/>
                  <a:miter lim="800000"/>
                  <a:headEnd/>
                  <a:tailEnd/>
                </a:ln>
              </p:spPr>
            </p:pic>
            <p:pic>
              <p:nvPicPr>
                <p:cNvPr id="33" name="Picture 32"/>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306" b="93316" l="12364" r="70091"/>
                          </a14:imgEffect>
                        </a14:imgLayer>
                      </a14:imgProps>
                    </a:ext>
                    <a:ext uri="{28A0092B-C50C-407E-A947-70E740481C1C}">
                      <a14:useLocalDpi xmlns:a14="http://schemas.microsoft.com/office/drawing/2010/main" val="0"/>
                    </a:ext>
                  </a:extLst>
                </a:blip>
                <a:srcRect l="12241" t="4558" r="30000" b="6263"/>
                <a:stretch/>
              </p:blipFill>
              <p:spPr>
                <a:xfrm>
                  <a:off x="237013" y="76156"/>
                  <a:ext cx="2636061" cy="2880000"/>
                </a:xfrm>
                <a:prstGeom prst="rect">
                  <a:avLst/>
                </a:prstGeom>
                <a:effectLst>
                  <a:outerShdw blurRad="50800" dist="38100" dir="2700000" sx="102000" sy="102000" algn="tl" rotWithShape="0">
                    <a:prstClr val="black">
                      <a:alpha val="44000"/>
                    </a:prstClr>
                  </a:outerShdw>
                </a:effectLst>
                <a:scene3d>
                  <a:camera prst="orthographicFront">
                    <a:rot lat="17099982" lon="0" rev="21599994"/>
                  </a:camera>
                  <a:lightRig rig="threePt" dir="t"/>
                </a:scene3d>
              </p:spPr>
            </p:pic>
            <p:pic>
              <p:nvPicPr>
                <p:cNvPr id="34" name="Picture 33"/>
                <p:cNvPicPr>
                  <a:picLocks/>
                </p:cNvPicPr>
                <p:nvPr/>
              </p:nvPicPr>
              <p:blipFill>
                <a:blip r:embed="rId18" cstate="print"/>
                <a:srcRect/>
                <a:stretch>
                  <a:fillRect/>
                </a:stretch>
              </p:blipFill>
              <p:spPr bwMode="auto">
                <a:xfrm>
                  <a:off x="265304" y="1088386"/>
                  <a:ext cx="1836000" cy="252000"/>
                </a:xfrm>
                <a:prstGeom prst="rect">
                  <a:avLst/>
                </a:prstGeom>
                <a:noFill/>
                <a:ln w="9525">
                  <a:noFill/>
                  <a:miter lim="800000"/>
                  <a:headEnd/>
                  <a:tailEnd/>
                </a:ln>
              </p:spPr>
            </p:pic>
            <p:pic>
              <p:nvPicPr>
                <p:cNvPr id="35" name="Picture 34"/>
                <p:cNvPicPr>
                  <a:picLocks noChangeAspect="1"/>
                </p:cNvPicPr>
                <p:nvPr/>
              </p:nvPicPr>
              <p:blipFill>
                <a:blip r:embed="rId19" cstate="print"/>
                <a:srcRect/>
                <a:stretch>
                  <a:fillRect/>
                </a:stretch>
              </p:blipFill>
              <p:spPr bwMode="auto">
                <a:xfrm>
                  <a:off x="265304" y="892954"/>
                  <a:ext cx="444000" cy="180000"/>
                </a:xfrm>
                <a:prstGeom prst="rect">
                  <a:avLst/>
                </a:prstGeom>
                <a:noFill/>
                <a:ln w="9525">
                  <a:noFill/>
                  <a:miter lim="800000"/>
                  <a:headEnd/>
                  <a:tailEnd/>
                </a:ln>
              </p:spPr>
            </p:pic>
            <p:pic>
              <p:nvPicPr>
                <p:cNvPr id="36" name="Picture 35"/>
                <p:cNvPicPr>
                  <a:picLocks noChangeAspect="1"/>
                </p:cNvPicPr>
                <p:nvPr/>
              </p:nvPicPr>
              <p:blipFill>
                <a:blip r:embed="rId20" cstate="print"/>
                <a:srcRect b="52000"/>
                <a:stretch>
                  <a:fillRect/>
                </a:stretch>
              </p:blipFill>
              <p:spPr bwMode="auto">
                <a:xfrm>
                  <a:off x="291274" y="1829058"/>
                  <a:ext cx="970687" cy="187200"/>
                </a:xfrm>
                <a:prstGeom prst="rect">
                  <a:avLst/>
                </a:prstGeom>
                <a:noFill/>
                <a:ln w="9525">
                  <a:noFill/>
                  <a:miter lim="800000"/>
                  <a:headEnd/>
                  <a:tailEnd/>
                </a:ln>
              </p:spPr>
            </p:pic>
            <p:pic>
              <p:nvPicPr>
                <p:cNvPr id="37" name="Picture 36"/>
                <p:cNvPicPr>
                  <a:picLocks noChangeAspect="1"/>
                </p:cNvPicPr>
                <p:nvPr/>
              </p:nvPicPr>
              <p:blipFill>
                <a:blip r:embed="rId21" cstate="print"/>
                <a:srcRect/>
                <a:stretch>
                  <a:fillRect/>
                </a:stretch>
              </p:blipFill>
              <p:spPr bwMode="auto">
                <a:xfrm>
                  <a:off x="291274" y="2034144"/>
                  <a:ext cx="1677858" cy="324000"/>
                </a:xfrm>
                <a:prstGeom prst="rect">
                  <a:avLst/>
                </a:prstGeom>
                <a:noFill/>
                <a:ln w="9525">
                  <a:noFill/>
                  <a:miter lim="800000"/>
                  <a:headEnd/>
                  <a:tailEnd/>
                </a:ln>
              </p:spPr>
            </p:pic>
            <p:cxnSp>
              <p:nvCxnSpPr>
                <p:cNvPr id="38" name="Straight Arrow Connector 37"/>
                <p:cNvCxnSpPr/>
                <p:nvPr/>
              </p:nvCxnSpPr>
              <p:spPr>
                <a:xfrm>
                  <a:off x="1178006" y="1212518"/>
                  <a:ext cx="0" cy="43200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79984" y="3917290"/>
                  <a:ext cx="396044" cy="707886"/>
                </a:xfrm>
                <a:prstGeom prst="rect">
                  <a:avLst/>
                </a:prstGeom>
                <a:noFill/>
              </p:spPr>
              <p:txBody>
                <a:bodyPr wrap="square" rtlCol="0">
                  <a:spAutoFit/>
                </a:bodyPr>
                <a:lstStyle/>
                <a:p>
                  <a:r>
                    <a:rPr lang="en-GB" sz="4000" b="1" dirty="0" smtClean="0">
                      <a:solidFill>
                        <a:schemeClr val="bg1">
                          <a:lumMod val="65000"/>
                        </a:schemeClr>
                      </a:solidFill>
                      <a:latin typeface="Adobe Caslon Pro"/>
                    </a:rPr>
                    <a:t>+</a:t>
                  </a:r>
                  <a:endParaRPr lang="en-GB" sz="4000" b="1" dirty="0">
                    <a:solidFill>
                      <a:schemeClr val="bg1">
                        <a:lumMod val="65000"/>
                      </a:schemeClr>
                    </a:solidFill>
                  </a:endParaRPr>
                </a:p>
              </p:txBody>
            </p:sp>
            <p:pic>
              <p:nvPicPr>
                <p:cNvPr id="40" name="Picture 39"/>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671" b="97558" l="13364" r="71227"/>
                          </a14:imgEffect>
                        </a14:imgLayer>
                      </a14:imgProps>
                    </a:ext>
                    <a:ext uri="{28A0092B-C50C-407E-A947-70E740481C1C}">
                      <a14:useLocalDpi xmlns:a14="http://schemas.microsoft.com/office/drawing/2010/main" val="0"/>
                    </a:ext>
                  </a:extLst>
                </a:blip>
                <a:srcRect l="13379" t="1713" r="29483" b="2608"/>
                <a:stretch/>
              </p:blipFill>
              <p:spPr>
                <a:xfrm>
                  <a:off x="261335" y="949196"/>
                  <a:ext cx="2582473" cy="3060000"/>
                </a:xfrm>
                <a:prstGeom prst="rect">
                  <a:avLst/>
                </a:prstGeom>
                <a:effectLst>
                  <a:outerShdw blurRad="50800" dist="38100" dir="2700000" sx="102000" sy="102000" algn="tl" rotWithShape="0">
                    <a:schemeClr val="accent1">
                      <a:lumMod val="50000"/>
                      <a:alpha val="54000"/>
                    </a:schemeClr>
                  </a:outerShdw>
                </a:effectLst>
                <a:scene3d>
                  <a:camera prst="orthographicFront">
                    <a:rot lat="17099998" lon="0" rev="0"/>
                  </a:camera>
                  <a:lightRig rig="threePt" dir="t"/>
                </a:scene3d>
              </p:spPr>
            </p:pic>
            <p:pic>
              <p:nvPicPr>
                <p:cNvPr id="41" name="Picture 40"/>
                <p:cNvPicPr>
                  <a:picLocks noChangeAspect="1"/>
                </p:cNvPicPr>
                <p:nvPr/>
              </p:nvPicPr>
              <p:blipFill>
                <a:blip r:embed="rId24" cstate="print"/>
                <a:srcRect/>
                <a:stretch>
                  <a:fillRect/>
                </a:stretch>
              </p:blipFill>
              <p:spPr bwMode="auto">
                <a:xfrm>
                  <a:off x="308184" y="3669782"/>
                  <a:ext cx="1599520" cy="432000"/>
                </a:xfrm>
                <a:prstGeom prst="rect">
                  <a:avLst/>
                </a:prstGeom>
                <a:noFill/>
                <a:ln w="9525">
                  <a:noFill/>
                  <a:miter lim="800000"/>
                  <a:headEnd/>
                  <a:tailEnd/>
                </a:ln>
              </p:spPr>
            </p:pic>
            <p:pic>
              <p:nvPicPr>
                <p:cNvPr id="42" name="Picture 41"/>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9165" l="17091" r="75000"/>
                          </a14:imgEffect>
                        </a14:imgLayer>
                      </a14:imgProps>
                    </a:ext>
                    <a:ext uri="{28A0092B-C50C-407E-A947-70E740481C1C}">
                      <a14:useLocalDpi xmlns:a14="http://schemas.microsoft.com/office/drawing/2010/main" val="0"/>
                    </a:ext>
                  </a:extLst>
                </a:blip>
                <a:srcRect l="17006" t="1712" r="25588" b="1878"/>
                <a:stretch/>
              </p:blipFill>
              <p:spPr>
                <a:xfrm>
                  <a:off x="301913" y="1748106"/>
                  <a:ext cx="2726387" cy="3240000"/>
                </a:xfrm>
                <a:prstGeom prst="rect">
                  <a:avLst/>
                </a:prstGeom>
                <a:effectLst>
                  <a:outerShdw blurRad="50800" dist="38100" dir="2700000" sx="102000" sy="102000" algn="tl" rotWithShape="0">
                    <a:schemeClr val="accent1">
                      <a:lumMod val="50000"/>
                      <a:alpha val="55000"/>
                    </a:schemeClr>
                  </a:outerShdw>
                </a:effectLst>
                <a:scene3d>
                  <a:camera prst="orthographicFront">
                    <a:rot lat="17099998" lon="0" rev="0"/>
                  </a:camera>
                  <a:lightRig rig="threePt" dir="t"/>
                </a:scene3d>
              </p:spPr>
            </p:pic>
            <p:cxnSp>
              <p:nvCxnSpPr>
                <p:cNvPr id="43" name="Straight Arrow Connector 42"/>
                <p:cNvCxnSpPr/>
                <p:nvPr/>
              </p:nvCxnSpPr>
              <p:spPr>
                <a:xfrm>
                  <a:off x="1178006" y="4828732"/>
                  <a:ext cx="0" cy="43200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27" cstate="print"/>
                <a:srcRect/>
                <a:stretch>
                  <a:fillRect/>
                </a:stretch>
              </p:blipFill>
              <p:spPr bwMode="auto">
                <a:xfrm>
                  <a:off x="308184" y="2769694"/>
                  <a:ext cx="1348894" cy="540000"/>
                </a:xfrm>
                <a:prstGeom prst="rect">
                  <a:avLst/>
                </a:prstGeom>
                <a:noFill/>
                <a:ln w="9525">
                  <a:noFill/>
                  <a:miter lim="800000"/>
                  <a:headEnd/>
                  <a:tailEnd/>
                </a:ln>
              </p:spPr>
            </p:pic>
            <p:sp>
              <p:nvSpPr>
                <p:cNvPr id="45" name="TextBox 44"/>
                <p:cNvSpPr txBox="1"/>
                <p:nvPr/>
              </p:nvSpPr>
              <p:spPr>
                <a:xfrm>
                  <a:off x="979984" y="2180378"/>
                  <a:ext cx="396044" cy="707886"/>
                </a:xfrm>
                <a:prstGeom prst="rect">
                  <a:avLst/>
                </a:prstGeom>
                <a:noFill/>
              </p:spPr>
              <p:txBody>
                <a:bodyPr wrap="square" rtlCol="0">
                  <a:spAutoFit/>
                </a:bodyPr>
                <a:lstStyle/>
                <a:p>
                  <a:r>
                    <a:rPr lang="en-GB" sz="4000" b="1" dirty="0" smtClean="0">
                      <a:solidFill>
                        <a:schemeClr val="bg1">
                          <a:lumMod val="65000"/>
                        </a:schemeClr>
                      </a:solidFill>
                      <a:latin typeface="Adobe Caslon Pro"/>
                    </a:rPr>
                    <a:t>+</a:t>
                  </a:r>
                  <a:endParaRPr lang="en-GB" sz="4000" b="1" dirty="0">
                    <a:solidFill>
                      <a:schemeClr val="bg1">
                        <a:lumMod val="65000"/>
                      </a:schemeClr>
                    </a:solidFill>
                  </a:endParaRPr>
                </a:p>
              </p:txBody>
            </p:sp>
            <p:cxnSp>
              <p:nvCxnSpPr>
                <p:cNvPr id="46" name="Straight Arrow Connector 45"/>
                <p:cNvCxnSpPr/>
                <p:nvPr/>
              </p:nvCxnSpPr>
              <p:spPr>
                <a:xfrm>
                  <a:off x="1178006" y="3134297"/>
                  <a:ext cx="0" cy="43200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28" cstate="print"/>
                <a:srcRect/>
                <a:stretch>
                  <a:fillRect/>
                </a:stretch>
              </p:blipFill>
              <p:spPr bwMode="auto">
                <a:xfrm>
                  <a:off x="371487" y="5404028"/>
                  <a:ext cx="1565115" cy="612000"/>
                </a:xfrm>
                <a:prstGeom prst="rect">
                  <a:avLst/>
                </a:prstGeom>
                <a:noFill/>
                <a:ln w="9525">
                  <a:noFill/>
                  <a:miter lim="800000"/>
                  <a:headEnd/>
                  <a:tailEnd/>
                </a:ln>
              </p:spPr>
            </p:pic>
            <p:grpSp>
              <p:nvGrpSpPr>
                <p:cNvPr id="48" name="Group 47"/>
                <p:cNvGrpSpPr/>
                <p:nvPr/>
              </p:nvGrpSpPr>
              <p:grpSpPr>
                <a:xfrm>
                  <a:off x="998606" y="6172126"/>
                  <a:ext cx="358800" cy="54000"/>
                  <a:chOff x="4427984" y="4537850"/>
                  <a:chExt cx="358800" cy="54000"/>
                </a:xfrm>
              </p:grpSpPr>
              <p:sp>
                <p:nvSpPr>
                  <p:cNvPr id="49" name="Oval 48"/>
                  <p:cNvSpPr/>
                  <p:nvPr/>
                </p:nvSpPr>
                <p:spPr>
                  <a:xfrm>
                    <a:off x="4427984" y="4537850"/>
                    <a:ext cx="54000" cy="540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580384" y="4537850"/>
                    <a:ext cx="54000" cy="540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4732784" y="4537850"/>
                    <a:ext cx="54000" cy="540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21" name="Group 20"/>
            <p:cNvGrpSpPr/>
            <p:nvPr/>
          </p:nvGrpSpPr>
          <p:grpSpPr>
            <a:xfrm>
              <a:off x="5739934" y="260648"/>
              <a:ext cx="468000" cy="6480000"/>
              <a:chOff x="2987864" y="188640"/>
              <a:chExt cx="468000" cy="6480000"/>
            </a:xfrm>
          </p:grpSpPr>
          <p:cxnSp>
            <p:nvCxnSpPr>
              <p:cNvPr id="24" name="Straight Connector 23"/>
              <p:cNvCxnSpPr/>
              <p:nvPr/>
            </p:nvCxnSpPr>
            <p:spPr>
              <a:xfrm>
                <a:off x="3347864" y="188640"/>
                <a:ext cx="0" cy="648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987864" y="188640"/>
                <a:ext cx="360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987864" y="6653594"/>
                <a:ext cx="360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26"/>
              <p:cNvSpPr/>
              <p:nvPr/>
            </p:nvSpPr>
            <p:spPr>
              <a:xfrm rot="5400000">
                <a:off x="3257864" y="3374640"/>
                <a:ext cx="28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22" name="Straight Arrow Connector 21"/>
          <p:cNvCxnSpPr/>
          <p:nvPr/>
        </p:nvCxnSpPr>
        <p:spPr>
          <a:xfrm rot="16200000">
            <a:off x="3610358" y="6581610"/>
            <a:ext cx="0" cy="43200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64999" y="6526522"/>
            <a:ext cx="1090719" cy="246221"/>
          </a:xfrm>
          <a:prstGeom prst="rect">
            <a:avLst/>
          </a:prstGeom>
          <a:noFill/>
        </p:spPr>
        <p:txBody>
          <a:bodyPr wrap="square" rtlCol="0">
            <a:spAutoFit/>
          </a:bodyPr>
          <a:lstStyle/>
          <a:p>
            <a:pPr algn="ctr"/>
            <a:r>
              <a:rPr lang="pt-PT" sz="1000" dirty="0" smtClean="0">
                <a:latin typeface="Arial" pitchFamily="34" charset="0"/>
                <a:cs typeface="Arial" pitchFamily="34" charset="0"/>
              </a:rPr>
              <a:t>Reclassificação</a:t>
            </a:r>
            <a:endParaRPr lang="pt-PT" sz="1000" dirty="0">
              <a:latin typeface="Arial" pitchFamily="34" charset="0"/>
              <a:cs typeface="Arial" pitchFamily="34" charset="0"/>
            </a:endParaRPr>
          </a:p>
        </p:txBody>
      </p:sp>
      <p:sp>
        <p:nvSpPr>
          <p:cNvPr id="19" name="TextBox 18"/>
          <p:cNvSpPr txBox="1"/>
          <p:nvPr/>
        </p:nvSpPr>
        <p:spPr>
          <a:xfrm rot="16200000">
            <a:off x="582513" y="3259723"/>
            <a:ext cx="3709018" cy="338554"/>
          </a:xfrm>
          <a:prstGeom prst="rect">
            <a:avLst/>
          </a:prstGeom>
          <a:noFill/>
        </p:spPr>
        <p:txBody>
          <a:bodyPr wrap="square" rtlCol="0">
            <a:spAutoFit/>
          </a:bodyPr>
          <a:lstStyle/>
          <a:p>
            <a:pPr algn="ctr"/>
            <a:r>
              <a:rPr lang="pt-PT" sz="1600" b="1" dirty="0" smtClean="0">
                <a:solidFill>
                  <a:schemeClr val="bg1">
                    <a:lumMod val="65000"/>
                  </a:schemeClr>
                </a:solidFill>
                <a:latin typeface="Arial" pitchFamily="34" charset="0"/>
                <a:cs typeface="Arial" pitchFamily="34" charset="0"/>
              </a:rPr>
              <a:t>Junção dos multicritérios do tema</a:t>
            </a:r>
            <a:endParaRPr lang="pt-PT" sz="1600" b="1" dirty="0">
              <a:solidFill>
                <a:schemeClr val="bg1">
                  <a:lumMod val="65000"/>
                </a:schemeClr>
              </a:solidFill>
              <a:latin typeface="Arial" pitchFamily="34" charset="0"/>
              <a:cs typeface="Arial" pitchFamily="34" charset="0"/>
            </a:endParaRPr>
          </a:p>
        </p:txBody>
      </p:sp>
      <p:sp>
        <p:nvSpPr>
          <p:cNvPr id="55" name="TextBox 54"/>
          <p:cNvSpPr txBox="1"/>
          <p:nvPr/>
        </p:nvSpPr>
        <p:spPr>
          <a:xfrm>
            <a:off x="5811902" y="679019"/>
            <a:ext cx="3332097" cy="292388"/>
          </a:xfrm>
          <a:prstGeom prst="rect">
            <a:avLst/>
          </a:prstGeom>
          <a:noFill/>
        </p:spPr>
        <p:txBody>
          <a:bodyPr wrap="square" rtlCol="0">
            <a:spAutoFit/>
          </a:bodyPr>
          <a:lstStyle/>
          <a:p>
            <a:pPr algn="ctr"/>
            <a:r>
              <a:rPr lang="pt-PT" sz="1300" dirty="0" smtClean="0">
                <a:latin typeface="Arial" pitchFamily="34" charset="0"/>
                <a:cs typeface="Arial" pitchFamily="34" charset="0"/>
              </a:rPr>
              <a:t>Mapa Final do Critério Qualidade  da Água</a:t>
            </a:r>
            <a:endParaRPr lang="pt-PT" sz="1300" dirty="0">
              <a:latin typeface="Arial" pitchFamily="34" charset="0"/>
              <a:cs typeface="Arial" pitchFamily="34" charset="0"/>
            </a:endParaRPr>
          </a:p>
        </p:txBody>
      </p:sp>
      <p:pic>
        <p:nvPicPr>
          <p:cNvPr id="56" name="Picture 55"/>
          <p:cNvPicPr>
            <a:picLocks noChangeAspect="1"/>
          </p:cNvPicPr>
          <p:nvPr/>
        </p:nvPicPr>
        <p:blipFill>
          <a:blip r:embed="rId29" cstate="print"/>
          <a:srcRect/>
          <a:stretch>
            <a:fillRect/>
          </a:stretch>
        </p:blipFill>
        <p:spPr bwMode="auto">
          <a:xfrm>
            <a:off x="6156176" y="5480928"/>
            <a:ext cx="2006525" cy="540000"/>
          </a:xfrm>
          <a:prstGeom prst="rect">
            <a:avLst/>
          </a:prstGeom>
          <a:noFill/>
          <a:ln w="9525">
            <a:noFill/>
            <a:miter lim="800000"/>
            <a:headEnd/>
            <a:tailEnd/>
          </a:ln>
        </p:spPr>
      </p:pic>
      <p:sp>
        <p:nvSpPr>
          <p:cNvPr id="57" name="TextBox 56"/>
          <p:cNvSpPr txBox="1"/>
          <p:nvPr/>
        </p:nvSpPr>
        <p:spPr>
          <a:xfrm>
            <a:off x="8604448" y="116632"/>
            <a:ext cx="468560" cy="400110"/>
          </a:xfrm>
          <a:prstGeom prst="rect">
            <a:avLst/>
          </a:prstGeom>
          <a:noFill/>
        </p:spPr>
        <p:txBody>
          <a:bodyPr wrap="square" rtlCol="0">
            <a:spAutoFit/>
          </a:bodyPr>
          <a:lstStyle/>
          <a:p>
            <a:r>
              <a:rPr lang="pt-PT" sz="2000" dirty="0" smtClean="0">
                <a:sym typeface="Wingdings 3"/>
                <a:hlinkClick r:id="rId30" action="ppaction://hlinksldjump"/>
              </a:rPr>
              <a:t></a:t>
            </a:r>
            <a:endParaRPr lang="pt-PT" sz="2000" dirty="0"/>
          </a:p>
        </p:txBody>
      </p:sp>
    </p:spTree>
    <p:extLst>
      <p:ext uri="{BB962C8B-B14F-4D97-AF65-F5344CB8AC3E}">
        <p14:creationId xmlns:p14="http://schemas.microsoft.com/office/powerpoint/2010/main" val="35233912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rotWithShape="1">
          <a:blip r:embed="rId2" cstate="print">
            <a:extLst>
              <a:ext uri="{28A0092B-C50C-407E-A947-70E740481C1C}">
                <a14:useLocalDpi xmlns:a14="http://schemas.microsoft.com/office/drawing/2010/main" val="0"/>
              </a:ext>
            </a:extLst>
          </a:blip>
          <a:srcRect l="8494" t="7225" r="13793" b="8213"/>
          <a:stretch/>
        </p:blipFill>
        <p:spPr>
          <a:xfrm>
            <a:off x="4283968" y="2132856"/>
            <a:ext cx="4675514" cy="3600000"/>
          </a:xfrm>
          <a:prstGeom prst="rect">
            <a:avLst/>
          </a:prstGeom>
        </p:spPr>
      </p:pic>
      <p:sp>
        <p:nvSpPr>
          <p:cNvPr id="53" name="TextBox 52"/>
          <p:cNvSpPr txBox="1">
            <a:spLocks noChangeArrowheads="1"/>
          </p:cNvSpPr>
          <p:nvPr/>
        </p:nvSpPr>
        <p:spPr bwMode="auto">
          <a:xfrm>
            <a:off x="19730" y="53568"/>
            <a:ext cx="8642351" cy="461665"/>
          </a:xfrm>
          <a:prstGeom prst="rect">
            <a:avLst/>
          </a:prstGeom>
          <a:noFill/>
          <a:ln w="9525">
            <a:noFill/>
            <a:miter lim="800000"/>
            <a:headEnd/>
            <a:tailEnd/>
          </a:ln>
        </p:spPr>
        <p:txBody>
          <a:bodyPr>
            <a:spAutoFit/>
          </a:bodyPr>
          <a:lstStyle/>
          <a:p>
            <a:pPr algn="just"/>
            <a:r>
              <a:rPr lang="pt-PT" sz="2400" dirty="0" smtClean="0">
                <a:solidFill>
                  <a:schemeClr val="tx2">
                    <a:lumMod val="60000"/>
                    <a:lumOff val="40000"/>
                  </a:schemeClr>
                </a:solidFill>
                <a:latin typeface="Arial Rounded MT Bold" pitchFamily="34" charset="0"/>
              </a:rPr>
              <a:t>Tema: Dados socioeconómicos</a:t>
            </a:r>
            <a:endParaRPr lang="pt-PT" sz="2400" dirty="0">
              <a:solidFill>
                <a:schemeClr val="tx2">
                  <a:lumMod val="60000"/>
                  <a:lumOff val="40000"/>
                </a:schemeClr>
              </a:solidFill>
              <a:latin typeface="Arial Rounded MT Bold" pitchFamily="34" charset="0"/>
            </a:endParaRPr>
          </a:p>
        </p:txBody>
      </p:sp>
      <p:pic>
        <p:nvPicPr>
          <p:cNvPr id="54" name="Picture 53"/>
          <p:cNvPicPr>
            <a:picLocks noChangeAspect="1"/>
          </p:cNvPicPr>
          <p:nvPr/>
        </p:nvPicPr>
        <p:blipFill rotWithShape="1">
          <a:blip r:embed="rId3" cstate="print">
            <a:extLst>
              <a:ext uri="{28A0092B-C50C-407E-A947-70E740481C1C}">
                <a14:useLocalDpi xmlns:a14="http://schemas.microsoft.com/office/drawing/2010/main" val="0"/>
              </a:ext>
            </a:extLst>
          </a:blip>
          <a:srcRect l="3620" t="7481" r="3966" b="8213"/>
          <a:stretch/>
        </p:blipFill>
        <p:spPr>
          <a:xfrm>
            <a:off x="1021493" y="809536"/>
            <a:ext cx="1951905" cy="1260000"/>
          </a:xfrm>
          <a:prstGeom prst="rect">
            <a:avLst/>
          </a:prstGeom>
        </p:spPr>
      </p:pic>
      <p:sp>
        <p:nvSpPr>
          <p:cNvPr id="55" name="TextBox 54"/>
          <p:cNvSpPr txBox="1"/>
          <p:nvPr/>
        </p:nvSpPr>
        <p:spPr>
          <a:xfrm>
            <a:off x="-2858" y="476672"/>
            <a:ext cx="3708031" cy="369332"/>
          </a:xfrm>
          <a:prstGeom prst="rect">
            <a:avLst/>
          </a:prstGeom>
          <a:noFill/>
        </p:spPr>
        <p:txBody>
          <a:bodyPr wrap="square" rtlCol="0">
            <a:spAutoFit/>
          </a:bodyPr>
          <a:lstStyle/>
          <a:p>
            <a:pPr algn="ctr"/>
            <a:r>
              <a:rPr lang="pt-PT" dirty="0" smtClean="0">
                <a:latin typeface="Arial" pitchFamily="34" charset="0"/>
                <a:cs typeface="Arial" pitchFamily="34" charset="0"/>
              </a:rPr>
              <a:t>População activa  (</a:t>
            </a:r>
            <a:r>
              <a:rPr lang="pt-PT" dirty="0" err="1" smtClean="0">
                <a:latin typeface="Arial" pitchFamily="34" charset="0"/>
                <a:cs typeface="Arial" pitchFamily="34" charset="0"/>
              </a:rPr>
              <a:t>hab</a:t>
            </a:r>
            <a:r>
              <a:rPr lang="pt-PT" dirty="0" smtClean="0">
                <a:latin typeface="Arial" pitchFamily="34" charset="0"/>
                <a:cs typeface="Arial" pitchFamily="34" charset="0"/>
              </a:rPr>
              <a:t>. km</a:t>
            </a:r>
            <a:r>
              <a:rPr lang="pt-PT" baseline="30000" dirty="0" smtClean="0">
                <a:latin typeface="Arial" pitchFamily="34" charset="0"/>
                <a:cs typeface="Arial" pitchFamily="34" charset="0"/>
              </a:rPr>
              <a:t>-2</a:t>
            </a:r>
            <a:r>
              <a:rPr lang="pt-PT" dirty="0" smtClean="0">
                <a:latin typeface="Arial" pitchFamily="34" charset="0"/>
                <a:cs typeface="Arial" pitchFamily="34" charset="0"/>
              </a:rPr>
              <a:t>) LVT</a:t>
            </a:r>
            <a:endParaRPr lang="pt-PT" baseline="30000" dirty="0">
              <a:latin typeface="Arial" pitchFamily="34" charset="0"/>
              <a:cs typeface="Arial" pitchFamily="34" charset="0"/>
            </a:endParaRPr>
          </a:p>
        </p:txBody>
      </p:sp>
      <p:pic>
        <p:nvPicPr>
          <p:cNvPr id="57" name="Picture 56"/>
          <p:cNvPicPr>
            <a:picLocks noChangeAspect="1"/>
          </p:cNvPicPr>
          <p:nvPr/>
        </p:nvPicPr>
        <p:blipFill rotWithShape="1">
          <a:blip r:embed="rId4" cstate="print">
            <a:extLst>
              <a:ext uri="{28A0092B-C50C-407E-A947-70E740481C1C}">
                <a14:useLocalDpi xmlns:a14="http://schemas.microsoft.com/office/drawing/2010/main" val="0"/>
              </a:ext>
            </a:extLst>
          </a:blip>
          <a:srcRect l="3936" t="6534" r="3966" b="7968"/>
          <a:stretch/>
        </p:blipFill>
        <p:spPr>
          <a:xfrm>
            <a:off x="1038381" y="2852936"/>
            <a:ext cx="1918129" cy="1260000"/>
          </a:xfrm>
          <a:prstGeom prst="rect">
            <a:avLst/>
          </a:prstGeom>
        </p:spPr>
      </p:pic>
      <p:sp>
        <p:nvSpPr>
          <p:cNvPr id="58" name="TextBox 57"/>
          <p:cNvSpPr txBox="1"/>
          <p:nvPr/>
        </p:nvSpPr>
        <p:spPr>
          <a:xfrm>
            <a:off x="3957" y="2564904"/>
            <a:ext cx="3986976" cy="369332"/>
          </a:xfrm>
          <a:prstGeom prst="rect">
            <a:avLst/>
          </a:prstGeom>
          <a:noFill/>
        </p:spPr>
        <p:txBody>
          <a:bodyPr wrap="square" rtlCol="0">
            <a:spAutoFit/>
          </a:bodyPr>
          <a:lstStyle/>
          <a:p>
            <a:pPr algn="ctr"/>
            <a:r>
              <a:rPr lang="pt-PT" dirty="0" smtClean="0">
                <a:latin typeface="Arial" pitchFamily="34" charset="0"/>
                <a:cs typeface="Arial" pitchFamily="34" charset="0"/>
              </a:rPr>
              <a:t>População desempregada (%) LVT</a:t>
            </a:r>
            <a:endParaRPr lang="pt-PT" baseline="30000" dirty="0">
              <a:latin typeface="Arial" pitchFamily="34" charset="0"/>
              <a:cs typeface="Arial" pitchFamily="34" charset="0"/>
            </a:endParaRPr>
          </a:p>
        </p:txBody>
      </p:sp>
      <p:pic>
        <p:nvPicPr>
          <p:cNvPr id="59" name="Picture 58" descr="pop_activa._leg.jpg"/>
          <p:cNvPicPr>
            <a:picLocks noChangeAspect="1"/>
          </p:cNvPicPr>
          <p:nvPr/>
        </p:nvPicPr>
        <p:blipFill>
          <a:blip r:embed="rId5" cstate="print"/>
          <a:stretch>
            <a:fillRect/>
          </a:stretch>
        </p:blipFill>
        <p:spPr>
          <a:xfrm>
            <a:off x="776695" y="2029316"/>
            <a:ext cx="2441501" cy="540000"/>
          </a:xfrm>
          <a:prstGeom prst="rect">
            <a:avLst/>
          </a:prstGeom>
        </p:spPr>
      </p:pic>
      <p:pic>
        <p:nvPicPr>
          <p:cNvPr id="60" name="Picture 59" descr="Tx_desemprego._leg.jpg"/>
          <p:cNvPicPr>
            <a:picLocks noChangeAspect="1"/>
          </p:cNvPicPr>
          <p:nvPr/>
        </p:nvPicPr>
        <p:blipFill>
          <a:blip r:embed="rId6" cstate="print"/>
          <a:stretch>
            <a:fillRect/>
          </a:stretch>
        </p:blipFill>
        <p:spPr>
          <a:xfrm>
            <a:off x="367223" y="4149080"/>
            <a:ext cx="3260445" cy="540000"/>
          </a:xfrm>
          <a:prstGeom prst="rect">
            <a:avLst/>
          </a:prstGeom>
        </p:spPr>
      </p:pic>
      <p:pic>
        <p:nvPicPr>
          <p:cNvPr id="62" name="Picture 61" descr="Pop_km2.jpg"/>
          <p:cNvPicPr>
            <a:picLocks noChangeAspect="1"/>
          </p:cNvPicPr>
          <p:nvPr/>
        </p:nvPicPr>
        <p:blipFill>
          <a:blip r:embed="rId7" cstate="print"/>
          <a:srcRect l="3778" t="8078" r="4375" b="7442"/>
          <a:stretch>
            <a:fillRect/>
          </a:stretch>
        </p:blipFill>
        <p:spPr>
          <a:xfrm>
            <a:off x="1033138" y="5033554"/>
            <a:ext cx="1928614" cy="1260000"/>
          </a:xfrm>
          <a:prstGeom prst="rect">
            <a:avLst/>
          </a:prstGeom>
        </p:spPr>
      </p:pic>
      <p:sp>
        <p:nvSpPr>
          <p:cNvPr id="63" name="TextBox 62"/>
          <p:cNvSpPr txBox="1"/>
          <p:nvPr/>
        </p:nvSpPr>
        <p:spPr>
          <a:xfrm>
            <a:off x="3957" y="4725144"/>
            <a:ext cx="3986976" cy="369332"/>
          </a:xfrm>
          <a:prstGeom prst="rect">
            <a:avLst/>
          </a:prstGeom>
          <a:noFill/>
        </p:spPr>
        <p:txBody>
          <a:bodyPr wrap="square" rtlCol="0">
            <a:spAutoFit/>
          </a:bodyPr>
          <a:lstStyle/>
          <a:p>
            <a:pPr algn="ctr"/>
            <a:r>
              <a:rPr lang="pt-PT" dirty="0" smtClean="0">
                <a:latin typeface="Arial" pitchFamily="34" charset="0"/>
                <a:cs typeface="Arial" pitchFamily="34" charset="0"/>
              </a:rPr>
              <a:t>População residente </a:t>
            </a:r>
            <a:r>
              <a:rPr lang="pt-PT" dirty="0">
                <a:latin typeface="Arial" pitchFamily="34" charset="0"/>
                <a:cs typeface="Arial" pitchFamily="34" charset="0"/>
              </a:rPr>
              <a:t>(</a:t>
            </a:r>
            <a:r>
              <a:rPr lang="pt-PT" dirty="0" err="1">
                <a:latin typeface="Arial" pitchFamily="34" charset="0"/>
                <a:cs typeface="Arial" pitchFamily="34" charset="0"/>
              </a:rPr>
              <a:t>hab</a:t>
            </a:r>
            <a:r>
              <a:rPr lang="pt-PT" dirty="0">
                <a:latin typeface="Arial" pitchFamily="34" charset="0"/>
                <a:cs typeface="Arial" pitchFamily="34" charset="0"/>
              </a:rPr>
              <a:t>. km</a:t>
            </a:r>
            <a:r>
              <a:rPr lang="pt-PT" baseline="30000" dirty="0">
                <a:latin typeface="Arial" pitchFamily="34" charset="0"/>
                <a:cs typeface="Arial" pitchFamily="34" charset="0"/>
              </a:rPr>
              <a:t>-2</a:t>
            </a:r>
            <a:r>
              <a:rPr lang="pt-PT" dirty="0">
                <a:latin typeface="Arial" pitchFamily="34" charset="0"/>
                <a:cs typeface="Arial" pitchFamily="34" charset="0"/>
              </a:rPr>
              <a:t>)</a:t>
            </a:r>
            <a:r>
              <a:rPr lang="pt-PT" dirty="0" smtClean="0">
                <a:latin typeface="Arial" pitchFamily="34" charset="0"/>
                <a:cs typeface="Arial" pitchFamily="34" charset="0"/>
              </a:rPr>
              <a:t> LVT</a:t>
            </a:r>
            <a:endParaRPr lang="pt-PT" baseline="30000" dirty="0">
              <a:latin typeface="Arial" pitchFamily="34" charset="0"/>
              <a:cs typeface="Arial" pitchFamily="34" charset="0"/>
            </a:endParaRPr>
          </a:p>
        </p:txBody>
      </p:sp>
      <p:pic>
        <p:nvPicPr>
          <p:cNvPr id="65" name="Picture 64" descr="Pop_residente_leg.jpg"/>
          <p:cNvPicPr>
            <a:picLocks noChangeAspect="1"/>
          </p:cNvPicPr>
          <p:nvPr/>
        </p:nvPicPr>
        <p:blipFill>
          <a:blip r:embed="rId8" cstate="print"/>
          <a:stretch>
            <a:fillRect/>
          </a:stretch>
        </p:blipFill>
        <p:spPr>
          <a:xfrm>
            <a:off x="266576" y="6253078"/>
            <a:ext cx="3461739" cy="540000"/>
          </a:xfrm>
          <a:prstGeom prst="rect">
            <a:avLst/>
          </a:prstGeom>
        </p:spPr>
      </p:pic>
      <p:cxnSp>
        <p:nvCxnSpPr>
          <p:cNvPr id="68" name="Straight Arrow Connector 67"/>
          <p:cNvCxnSpPr/>
          <p:nvPr/>
        </p:nvCxnSpPr>
        <p:spPr>
          <a:xfrm>
            <a:off x="4078543" y="3717032"/>
            <a:ext cx="1008112" cy="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3635896" y="3340250"/>
            <a:ext cx="2026823" cy="338554"/>
          </a:xfrm>
          <a:prstGeom prst="rect">
            <a:avLst/>
          </a:prstGeom>
          <a:noFill/>
        </p:spPr>
        <p:txBody>
          <a:bodyPr wrap="square" rtlCol="0">
            <a:spAutoFit/>
          </a:bodyPr>
          <a:lstStyle/>
          <a:p>
            <a:pPr algn="ctr"/>
            <a:r>
              <a:rPr lang="pt-PT" sz="1600" dirty="0" smtClean="0">
                <a:latin typeface="Arial" pitchFamily="34" charset="0"/>
                <a:cs typeface="Arial" pitchFamily="34" charset="0"/>
              </a:rPr>
              <a:t>Reclassificação</a:t>
            </a:r>
            <a:endParaRPr lang="pt-PT" sz="1600" dirty="0">
              <a:latin typeface="Arial" pitchFamily="34" charset="0"/>
              <a:cs typeface="Arial" pitchFamily="34" charset="0"/>
            </a:endParaRPr>
          </a:p>
        </p:txBody>
      </p:sp>
      <p:sp>
        <p:nvSpPr>
          <p:cNvPr id="72" name="TextBox 71"/>
          <p:cNvSpPr txBox="1"/>
          <p:nvPr/>
        </p:nvSpPr>
        <p:spPr>
          <a:xfrm>
            <a:off x="5590711" y="4071653"/>
            <a:ext cx="1141529" cy="338554"/>
          </a:xfrm>
          <a:prstGeom prst="rect">
            <a:avLst/>
          </a:prstGeom>
          <a:noFill/>
        </p:spPr>
        <p:txBody>
          <a:bodyPr wrap="square" rtlCol="0">
            <a:spAutoFit/>
          </a:bodyPr>
          <a:lstStyle/>
          <a:p>
            <a:pPr algn="ctr"/>
            <a:r>
              <a:rPr lang="pt-PT" sz="1600" dirty="0" smtClean="0">
                <a:latin typeface="Arial" pitchFamily="34" charset="0"/>
                <a:cs typeface="Arial" pitchFamily="34" charset="0"/>
              </a:rPr>
              <a:t>Lisboa</a:t>
            </a:r>
            <a:endParaRPr lang="pt-PT" sz="1600" dirty="0">
              <a:latin typeface="Arial" pitchFamily="34" charset="0"/>
              <a:cs typeface="Arial" pitchFamily="34" charset="0"/>
            </a:endParaRPr>
          </a:p>
        </p:txBody>
      </p:sp>
      <p:sp>
        <p:nvSpPr>
          <p:cNvPr id="73" name="TextBox 72"/>
          <p:cNvSpPr txBox="1"/>
          <p:nvPr/>
        </p:nvSpPr>
        <p:spPr>
          <a:xfrm>
            <a:off x="5102628" y="4745059"/>
            <a:ext cx="1141529" cy="338554"/>
          </a:xfrm>
          <a:prstGeom prst="rect">
            <a:avLst/>
          </a:prstGeom>
          <a:noFill/>
        </p:spPr>
        <p:txBody>
          <a:bodyPr wrap="square" rtlCol="0">
            <a:spAutoFit/>
          </a:bodyPr>
          <a:lstStyle/>
          <a:p>
            <a:pPr algn="ctr"/>
            <a:r>
              <a:rPr lang="pt-PT" sz="1600" dirty="0" smtClean="0">
                <a:latin typeface="Arial" pitchFamily="34" charset="0"/>
                <a:cs typeface="Arial" pitchFamily="34" charset="0"/>
              </a:rPr>
              <a:t>Almada</a:t>
            </a:r>
            <a:endParaRPr lang="pt-PT" sz="1600" dirty="0">
              <a:latin typeface="Arial" pitchFamily="34" charset="0"/>
              <a:cs typeface="Arial" pitchFamily="34" charset="0"/>
            </a:endParaRPr>
          </a:p>
        </p:txBody>
      </p:sp>
      <p:sp>
        <p:nvSpPr>
          <p:cNvPr id="74" name="TextBox 73"/>
          <p:cNvSpPr txBox="1"/>
          <p:nvPr/>
        </p:nvSpPr>
        <p:spPr>
          <a:xfrm>
            <a:off x="6372200" y="4866678"/>
            <a:ext cx="1141529" cy="338554"/>
          </a:xfrm>
          <a:prstGeom prst="rect">
            <a:avLst/>
          </a:prstGeom>
          <a:noFill/>
        </p:spPr>
        <p:txBody>
          <a:bodyPr wrap="square" rtlCol="0">
            <a:spAutoFit/>
          </a:bodyPr>
          <a:lstStyle/>
          <a:p>
            <a:pPr algn="ctr"/>
            <a:r>
              <a:rPr lang="pt-PT" sz="1600" dirty="0" smtClean="0">
                <a:latin typeface="Arial" pitchFamily="34" charset="0"/>
                <a:cs typeface="Arial" pitchFamily="34" charset="0"/>
              </a:rPr>
              <a:t>Barreiro</a:t>
            </a:r>
            <a:endParaRPr lang="pt-PT" sz="1600" dirty="0">
              <a:latin typeface="Arial" pitchFamily="34" charset="0"/>
              <a:cs typeface="Arial" pitchFamily="34" charset="0"/>
            </a:endParaRPr>
          </a:p>
        </p:txBody>
      </p:sp>
      <p:sp>
        <p:nvSpPr>
          <p:cNvPr id="75" name="TextBox 74"/>
          <p:cNvSpPr txBox="1"/>
          <p:nvPr/>
        </p:nvSpPr>
        <p:spPr>
          <a:xfrm>
            <a:off x="6498328" y="4560016"/>
            <a:ext cx="1141529" cy="338554"/>
          </a:xfrm>
          <a:prstGeom prst="rect">
            <a:avLst/>
          </a:prstGeom>
          <a:noFill/>
        </p:spPr>
        <p:txBody>
          <a:bodyPr wrap="square" rtlCol="0">
            <a:spAutoFit/>
          </a:bodyPr>
          <a:lstStyle/>
          <a:p>
            <a:pPr algn="ctr"/>
            <a:r>
              <a:rPr lang="pt-PT" sz="1600" dirty="0" smtClean="0">
                <a:latin typeface="Arial" pitchFamily="34" charset="0"/>
                <a:cs typeface="Arial" pitchFamily="34" charset="0"/>
              </a:rPr>
              <a:t>Moita</a:t>
            </a:r>
            <a:endParaRPr lang="pt-PT" sz="1600" dirty="0">
              <a:latin typeface="Arial" pitchFamily="34" charset="0"/>
              <a:cs typeface="Arial" pitchFamily="34" charset="0"/>
            </a:endParaRPr>
          </a:p>
        </p:txBody>
      </p:sp>
      <p:sp>
        <p:nvSpPr>
          <p:cNvPr id="76" name="TextBox 75"/>
          <p:cNvSpPr txBox="1"/>
          <p:nvPr/>
        </p:nvSpPr>
        <p:spPr>
          <a:xfrm>
            <a:off x="6965473" y="4237228"/>
            <a:ext cx="1141529" cy="338554"/>
          </a:xfrm>
          <a:prstGeom prst="rect">
            <a:avLst/>
          </a:prstGeom>
          <a:noFill/>
        </p:spPr>
        <p:txBody>
          <a:bodyPr wrap="square" rtlCol="0">
            <a:spAutoFit/>
          </a:bodyPr>
          <a:lstStyle/>
          <a:p>
            <a:pPr algn="ctr"/>
            <a:r>
              <a:rPr lang="pt-PT" sz="1600" dirty="0" smtClean="0">
                <a:latin typeface="Arial" pitchFamily="34" charset="0"/>
                <a:cs typeface="Arial" pitchFamily="34" charset="0"/>
              </a:rPr>
              <a:t>Montijo</a:t>
            </a:r>
            <a:endParaRPr lang="pt-PT" sz="1600" dirty="0">
              <a:latin typeface="Arial" pitchFamily="34" charset="0"/>
              <a:cs typeface="Arial" pitchFamily="34" charset="0"/>
            </a:endParaRPr>
          </a:p>
        </p:txBody>
      </p:sp>
      <p:pic>
        <p:nvPicPr>
          <p:cNvPr id="77" name="Picture 76"/>
          <p:cNvPicPr>
            <a:picLocks noChangeAspect="1"/>
          </p:cNvPicPr>
          <p:nvPr/>
        </p:nvPicPr>
        <p:blipFill>
          <a:blip r:embed="rId9" cstate="print"/>
          <a:srcRect/>
          <a:stretch>
            <a:fillRect/>
          </a:stretch>
        </p:blipFill>
        <p:spPr bwMode="auto">
          <a:xfrm>
            <a:off x="6731282" y="5983078"/>
            <a:ext cx="2160000" cy="540000"/>
          </a:xfrm>
          <a:prstGeom prst="rect">
            <a:avLst/>
          </a:prstGeom>
          <a:noFill/>
          <a:ln w="9525">
            <a:noFill/>
            <a:miter lim="800000"/>
            <a:headEnd/>
            <a:tailEnd/>
          </a:ln>
        </p:spPr>
      </p:pic>
      <p:sp>
        <p:nvSpPr>
          <p:cNvPr id="21" name="TextBox 20"/>
          <p:cNvSpPr txBox="1"/>
          <p:nvPr/>
        </p:nvSpPr>
        <p:spPr>
          <a:xfrm>
            <a:off x="8604448" y="116632"/>
            <a:ext cx="468560" cy="400110"/>
          </a:xfrm>
          <a:prstGeom prst="rect">
            <a:avLst/>
          </a:prstGeom>
          <a:noFill/>
        </p:spPr>
        <p:txBody>
          <a:bodyPr wrap="square" rtlCol="0">
            <a:spAutoFit/>
          </a:bodyPr>
          <a:lstStyle/>
          <a:p>
            <a:r>
              <a:rPr lang="pt-PT" sz="2000" dirty="0" smtClean="0">
                <a:sym typeface="Wingdings 3"/>
                <a:hlinkClick r:id="rId10" action="ppaction://hlinksldjump"/>
              </a:rPr>
              <a:t></a:t>
            </a:r>
            <a:endParaRPr lang="pt-PT" sz="2000" dirty="0"/>
          </a:p>
        </p:txBody>
      </p:sp>
    </p:spTree>
    <p:extLst>
      <p:ext uri="{BB962C8B-B14F-4D97-AF65-F5344CB8AC3E}">
        <p14:creationId xmlns:p14="http://schemas.microsoft.com/office/powerpoint/2010/main" val="3872795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6700" t="1400" r="23276" b="1679"/>
          <a:stretch/>
        </p:blipFill>
        <p:spPr>
          <a:xfrm>
            <a:off x="5508104" y="1737212"/>
            <a:ext cx="3150809" cy="3600000"/>
          </a:xfrm>
          <a:prstGeom prst="rect">
            <a:avLst/>
          </a:prstGeom>
        </p:spPr>
      </p:pic>
      <p:sp>
        <p:nvSpPr>
          <p:cNvPr id="2" name="TextBox 1"/>
          <p:cNvSpPr txBox="1">
            <a:spLocks noChangeArrowheads="1"/>
          </p:cNvSpPr>
          <p:nvPr/>
        </p:nvSpPr>
        <p:spPr bwMode="auto">
          <a:xfrm>
            <a:off x="19730" y="53568"/>
            <a:ext cx="8642351" cy="461665"/>
          </a:xfrm>
          <a:prstGeom prst="rect">
            <a:avLst/>
          </a:prstGeom>
          <a:noFill/>
          <a:ln w="9525">
            <a:noFill/>
            <a:miter lim="800000"/>
            <a:headEnd/>
            <a:tailEnd/>
          </a:ln>
        </p:spPr>
        <p:txBody>
          <a:bodyPr>
            <a:spAutoFit/>
          </a:bodyPr>
          <a:lstStyle/>
          <a:p>
            <a:pPr algn="just"/>
            <a:r>
              <a:rPr lang="pt-PT" sz="2400" dirty="0" smtClean="0">
                <a:solidFill>
                  <a:schemeClr val="tx2">
                    <a:lumMod val="60000"/>
                    <a:lumOff val="40000"/>
                  </a:schemeClr>
                </a:solidFill>
                <a:latin typeface="Arial Rounded MT Bold" pitchFamily="34" charset="0"/>
              </a:rPr>
              <a:t>Tema: Infra-estruturas </a:t>
            </a:r>
            <a:endParaRPr lang="pt-PT" sz="2400" dirty="0">
              <a:solidFill>
                <a:schemeClr val="tx2">
                  <a:lumMod val="60000"/>
                  <a:lumOff val="40000"/>
                </a:schemeClr>
              </a:solidFill>
              <a:latin typeface="Arial Rounded MT Bold" pitchFamily="34" charset="0"/>
            </a:endParaRPr>
          </a:p>
        </p:txBody>
      </p:sp>
      <p:pic>
        <p:nvPicPr>
          <p:cNvPr id="3"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5146" r="21230" b="5339"/>
          <a:stretch/>
        </p:blipFill>
        <p:spPr>
          <a:xfrm>
            <a:off x="1479114" y="1737212"/>
            <a:ext cx="3956982" cy="3600000"/>
          </a:xfrm>
          <a:prstGeom prst="rect">
            <a:avLst/>
          </a:prstGeom>
        </p:spPr>
      </p:pic>
      <p:pic>
        <p:nvPicPr>
          <p:cNvPr id="4" name="Picture 3"/>
          <p:cNvPicPr>
            <a:picLocks noChangeAspect="1"/>
          </p:cNvPicPr>
          <p:nvPr/>
        </p:nvPicPr>
        <p:blipFill rotWithShape="1">
          <a:blip r:embed="rId5" cstate="print"/>
          <a:srcRect r="62158"/>
          <a:stretch/>
        </p:blipFill>
        <p:spPr bwMode="auto">
          <a:xfrm>
            <a:off x="198235" y="2459733"/>
            <a:ext cx="2645573" cy="1080000"/>
          </a:xfrm>
          <a:prstGeom prst="rect">
            <a:avLst/>
          </a:prstGeom>
          <a:noFill/>
          <a:ln w="9525">
            <a:noFill/>
            <a:miter lim="800000"/>
            <a:headEnd/>
            <a:tailEnd/>
          </a:ln>
        </p:spPr>
      </p:pic>
      <p:grpSp>
        <p:nvGrpSpPr>
          <p:cNvPr id="5" name="Group 4"/>
          <p:cNvGrpSpPr>
            <a:grpSpLocks noChangeAspect="1"/>
          </p:cNvGrpSpPr>
          <p:nvPr/>
        </p:nvGrpSpPr>
        <p:grpSpPr>
          <a:xfrm>
            <a:off x="157420" y="3429360"/>
            <a:ext cx="1852136" cy="3240000"/>
            <a:chOff x="6128880" y="1210400"/>
            <a:chExt cx="3220681" cy="5634040"/>
          </a:xfrm>
        </p:grpSpPr>
        <p:pic>
          <p:nvPicPr>
            <p:cNvPr id="6" name="Picture 5"/>
            <p:cNvPicPr>
              <a:picLocks noChangeAspect="1"/>
            </p:cNvPicPr>
            <p:nvPr/>
          </p:nvPicPr>
          <p:blipFill>
            <a:blip r:embed="rId5" cstate="print"/>
            <a:srcRect l="56711" r="24224" b="37045"/>
            <a:stretch>
              <a:fillRect/>
            </a:stretch>
          </p:blipFill>
          <p:spPr bwMode="auto">
            <a:xfrm>
              <a:off x="6142527" y="3257824"/>
              <a:ext cx="2367980" cy="1260000"/>
            </a:xfrm>
            <a:prstGeom prst="rect">
              <a:avLst/>
            </a:prstGeom>
            <a:noFill/>
            <a:ln w="9525">
              <a:noFill/>
              <a:miter lim="800000"/>
              <a:headEnd/>
              <a:tailEnd/>
            </a:ln>
          </p:spPr>
        </p:pic>
        <p:pic>
          <p:nvPicPr>
            <p:cNvPr id="7" name="Picture 6"/>
            <p:cNvPicPr>
              <a:picLocks noChangeAspect="1"/>
            </p:cNvPicPr>
            <p:nvPr/>
          </p:nvPicPr>
          <p:blipFill>
            <a:blip r:embed="rId5" cstate="print"/>
            <a:srcRect l="75664" b="76224"/>
            <a:stretch>
              <a:fillRect/>
            </a:stretch>
          </p:blipFill>
          <p:spPr bwMode="auto">
            <a:xfrm>
              <a:off x="6142528" y="5118663"/>
              <a:ext cx="3207033" cy="504000"/>
            </a:xfrm>
            <a:prstGeom prst="rect">
              <a:avLst/>
            </a:prstGeom>
            <a:noFill/>
            <a:ln w="9525">
              <a:noFill/>
              <a:miter lim="800000"/>
              <a:headEnd/>
              <a:tailEnd/>
            </a:ln>
          </p:spPr>
        </p:pic>
        <p:pic>
          <p:nvPicPr>
            <p:cNvPr id="8" name="Picture 7"/>
            <p:cNvPicPr>
              <a:picLocks noChangeAspect="1"/>
            </p:cNvPicPr>
            <p:nvPr/>
          </p:nvPicPr>
          <p:blipFill>
            <a:blip r:embed="rId5" cstate="print"/>
            <a:srcRect l="75664" t="24479" b="49619"/>
            <a:stretch>
              <a:fillRect/>
            </a:stretch>
          </p:blipFill>
          <p:spPr bwMode="auto">
            <a:xfrm>
              <a:off x="6142527" y="4553832"/>
              <a:ext cx="3206533" cy="540000"/>
            </a:xfrm>
            <a:prstGeom prst="rect">
              <a:avLst/>
            </a:prstGeom>
            <a:noFill/>
            <a:ln w="9525">
              <a:noFill/>
              <a:miter lim="800000"/>
              <a:headEnd/>
              <a:tailEnd/>
            </a:ln>
          </p:spPr>
        </p:pic>
        <p:pic>
          <p:nvPicPr>
            <p:cNvPr id="9" name="Picture 8"/>
            <p:cNvPicPr>
              <a:picLocks noChangeAspect="1"/>
            </p:cNvPicPr>
            <p:nvPr/>
          </p:nvPicPr>
          <p:blipFill>
            <a:blip r:embed="rId6" cstate="print"/>
            <a:srcRect t="7662" r="88546" b="73182"/>
            <a:stretch>
              <a:fillRect/>
            </a:stretch>
          </p:blipFill>
          <p:spPr bwMode="auto">
            <a:xfrm>
              <a:off x="6197120" y="6448440"/>
              <a:ext cx="1558367" cy="396000"/>
            </a:xfrm>
            <a:prstGeom prst="rect">
              <a:avLst/>
            </a:prstGeom>
            <a:noFill/>
            <a:ln w="9525">
              <a:noFill/>
              <a:miter lim="800000"/>
              <a:headEnd/>
              <a:tailEnd/>
            </a:ln>
          </p:spPr>
        </p:pic>
        <p:grpSp>
          <p:nvGrpSpPr>
            <p:cNvPr id="10" name="Group 9"/>
            <p:cNvGrpSpPr>
              <a:grpSpLocks noChangeAspect="1"/>
            </p:cNvGrpSpPr>
            <p:nvPr/>
          </p:nvGrpSpPr>
          <p:grpSpPr>
            <a:xfrm>
              <a:off x="6128880" y="5661344"/>
              <a:ext cx="2578303" cy="900000"/>
              <a:chOff x="6372200" y="5771803"/>
              <a:chExt cx="2475171" cy="864000"/>
            </a:xfrm>
          </p:grpSpPr>
          <p:pic>
            <p:nvPicPr>
              <p:cNvPr id="14" name="Picture 13"/>
              <p:cNvPicPr>
                <a:picLocks noChangeAspect="1"/>
              </p:cNvPicPr>
              <p:nvPr/>
            </p:nvPicPr>
            <p:blipFill>
              <a:blip r:embed="rId5" cstate="print"/>
              <a:srcRect l="56711" t="62285" r="24224" b="-3575"/>
              <a:stretch>
                <a:fillRect/>
              </a:stretch>
            </p:blipFill>
            <p:spPr bwMode="auto">
              <a:xfrm>
                <a:off x="6372200" y="5771803"/>
                <a:ext cx="2475171" cy="864000"/>
              </a:xfrm>
              <a:prstGeom prst="rect">
                <a:avLst/>
              </a:prstGeom>
              <a:noFill/>
              <a:ln w="9525">
                <a:noFill/>
                <a:miter lim="800000"/>
                <a:headEnd/>
                <a:tailEnd/>
              </a:ln>
            </p:spPr>
          </p:pic>
          <p:cxnSp>
            <p:nvCxnSpPr>
              <p:cNvPr id="15" name="Straight Connector 14"/>
              <p:cNvCxnSpPr/>
              <p:nvPr/>
            </p:nvCxnSpPr>
            <p:spPr>
              <a:xfrm>
                <a:off x="6442801" y="6546862"/>
                <a:ext cx="378000" cy="0"/>
              </a:xfrm>
              <a:prstGeom prst="line">
                <a:avLst/>
              </a:prstGeom>
              <a:ln w="6350">
                <a:solidFill>
                  <a:srgbClr val="FF66FF"/>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6156176" y="1210400"/>
              <a:ext cx="2480957" cy="1980000"/>
              <a:chOff x="6372200" y="1472165"/>
              <a:chExt cx="2480957" cy="1980000"/>
            </a:xfrm>
          </p:grpSpPr>
          <p:pic>
            <p:nvPicPr>
              <p:cNvPr id="12" name="Picture 11"/>
              <p:cNvPicPr>
                <a:picLocks noChangeAspect="1"/>
              </p:cNvPicPr>
              <p:nvPr/>
            </p:nvPicPr>
            <p:blipFill rotWithShape="1">
              <a:blip r:embed="rId5" cstate="print"/>
              <a:srcRect l="37555" r="43088"/>
              <a:stretch/>
            </p:blipFill>
            <p:spPr bwMode="auto">
              <a:xfrm>
                <a:off x="6372200" y="1472165"/>
                <a:ext cx="2480957" cy="1980000"/>
              </a:xfrm>
              <a:prstGeom prst="rect">
                <a:avLst/>
              </a:prstGeom>
              <a:noFill/>
              <a:ln w="9525">
                <a:noFill/>
                <a:miter lim="800000"/>
                <a:headEnd/>
                <a:tailEnd/>
              </a:ln>
            </p:spPr>
          </p:pic>
          <p:cxnSp>
            <p:nvCxnSpPr>
              <p:cNvPr id="13" name="Straight Connector 12"/>
              <p:cNvCxnSpPr/>
              <p:nvPr/>
            </p:nvCxnSpPr>
            <p:spPr>
              <a:xfrm>
                <a:off x="6426924" y="3439298"/>
                <a:ext cx="360000" cy="0"/>
              </a:xfrm>
              <a:prstGeom prst="line">
                <a:avLst/>
              </a:prstGeom>
              <a:ln w="6350">
                <a:solidFill>
                  <a:srgbClr val="A6D86E"/>
                </a:solidFill>
              </a:ln>
            </p:spPr>
            <p:style>
              <a:lnRef idx="1">
                <a:schemeClr val="accent1"/>
              </a:lnRef>
              <a:fillRef idx="0">
                <a:schemeClr val="accent1"/>
              </a:fillRef>
              <a:effectRef idx="0">
                <a:schemeClr val="accent1"/>
              </a:effectRef>
              <a:fontRef idx="minor">
                <a:schemeClr val="tx1"/>
              </a:fontRef>
            </p:style>
          </p:cxnSp>
        </p:grpSp>
      </p:grpSp>
      <p:cxnSp>
        <p:nvCxnSpPr>
          <p:cNvPr id="16" name="Straight Arrow Connector 15"/>
          <p:cNvCxnSpPr/>
          <p:nvPr/>
        </p:nvCxnSpPr>
        <p:spPr>
          <a:xfrm>
            <a:off x="4798623" y="5533974"/>
            <a:ext cx="1008112" cy="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55976" y="5157192"/>
            <a:ext cx="2026823" cy="338554"/>
          </a:xfrm>
          <a:prstGeom prst="rect">
            <a:avLst/>
          </a:prstGeom>
          <a:noFill/>
        </p:spPr>
        <p:txBody>
          <a:bodyPr wrap="square" rtlCol="0">
            <a:spAutoFit/>
          </a:bodyPr>
          <a:lstStyle/>
          <a:p>
            <a:pPr algn="ctr"/>
            <a:r>
              <a:rPr lang="pt-PT" sz="1600" dirty="0" smtClean="0">
                <a:latin typeface="Arial" pitchFamily="34" charset="0"/>
                <a:cs typeface="Arial" pitchFamily="34" charset="0"/>
              </a:rPr>
              <a:t>Reclassificação</a:t>
            </a:r>
            <a:endParaRPr lang="pt-PT" sz="1600" dirty="0">
              <a:latin typeface="Arial" pitchFamily="34" charset="0"/>
              <a:cs typeface="Arial" pitchFamily="34" charset="0"/>
            </a:endParaRPr>
          </a:p>
        </p:txBody>
      </p:sp>
      <p:pic>
        <p:nvPicPr>
          <p:cNvPr id="19" name="Picture 18"/>
          <p:cNvPicPr>
            <a:picLocks noChangeAspect="1"/>
          </p:cNvPicPr>
          <p:nvPr/>
        </p:nvPicPr>
        <p:blipFill>
          <a:blip r:embed="rId7" cstate="print"/>
          <a:srcRect/>
          <a:stretch>
            <a:fillRect/>
          </a:stretch>
        </p:blipFill>
        <p:spPr bwMode="auto">
          <a:xfrm>
            <a:off x="6660232" y="5973870"/>
            <a:ext cx="2084077" cy="540000"/>
          </a:xfrm>
          <a:prstGeom prst="rect">
            <a:avLst/>
          </a:prstGeom>
          <a:noFill/>
          <a:ln w="9525">
            <a:noFill/>
            <a:miter lim="800000"/>
            <a:headEnd/>
            <a:tailEnd/>
          </a:ln>
        </p:spPr>
      </p:pic>
      <p:sp>
        <p:nvSpPr>
          <p:cNvPr id="21" name="TextBox 20"/>
          <p:cNvSpPr txBox="1"/>
          <p:nvPr/>
        </p:nvSpPr>
        <p:spPr>
          <a:xfrm>
            <a:off x="8028384" y="99734"/>
            <a:ext cx="936103" cy="369332"/>
          </a:xfrm>
          <a:prstGeom prst="rect">
            <a:avLst/>
          </a:prstGeom>
          <a:noFill/>
        </p:spPr>
        <p:txBody>
          <a:bodyPr wrap="square" rtlCol="0">
            <a:spAutoFit/>
          </a:bodyPr>
          <a:lstStyle/>
          <a:p>
            <a:pPr algn="ctr"/>
            <a:r>
              <a:rPr lang="pt-PT" dirty="0" smtClean="0">
                <a:latin typeface="Arial" pitchFamily="34" charset="0"/>
                <a:cs typeface="Arial" pitchFamily="34" charset="0"/>
                <a:sym typeface="Wingdings 3"/>
                <a:hlinkClick r:id="rId8" action="ppaction://hlinksldjump"/>
              </a:rPr>
              <a:t></a:t>
            </a:r>
            <a:endParaRPr lang="pt-PT" dirty="0">
              <a:latin typeface="Arial" pitchFamily="34" charset="0"/>
              <a:cs typeface="Arial" pitchFamily="34" charset="0"/>
            </a:endParaRPr>
          </a:p>
        </p:txBody>
      </p:sp>
    </p:spTree>
    <p:extLst>
      <p:ext uri="{BB962C8B-B14F-4D97-AF65-F5344CB8AC3E}">
        <p14:creationId xmlns:p14="http://schemas.microsoft.com/office/powerpoint/2010/main" val="844833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Autofit/>
          </a:bodyPr>
          <a:lstStyle/>
          <a:p>
            <a:pPr algn="l"/>
            <a:r>
              <a:rPr lang="pt-PT" sz="3600" dirty="0" smtClean="0">
                <a:cs typeface="Arial" pitchFamily="34" charset="0"/>
              </a:rPr>
              <a:t>I : Introdução: </a:t>
            </a:r>
            <a:r>
              <a:rPr lang="pt-PT" sz="3600" dirty="0" err="1" smtClean="0">
                <a:cs typeface="Arial" pitchFamily="34" charset="0"/>
              </a:rPr>
              <a:t>What</a:t>
            </a:r>
            <a:r>
              <a:rPr lang="pt-PT" sz="3600" dirty="0" smtClean="0">
                <a:cs typeface="Arial" pitchFamily="34" charset="0"/>
              </a:rPr>
              <a:t> </a:t>
            </a:r>
            <a:r>
              <a:rPr lang="pt-PT" sz="3600" dirty="0" err="1" smtClean="0">
                <a:cs typeface="Arial" pitchFamily="34" charset="0"/>
              </a:rPr>
              <a:t>is</a:t>
            </a:r>
            <a:r>
              <a:rPr lang="pt-PT" sz="3600" dirty="0" smtClean="0">
                <a:cs typeface="Arial" pitchFamily="34" charset="0"/>
              </a:rPr>
              <a:t> virtual </a:t>
            </a:r>
            <a:r>
              <a:rPr lang="pt-PT" sz="3600" dirty="0" err="1" smtClean="0">
                <a:cs typeface="Arial" pitchFamily="34" charset="0"/>
              </a:rPr>
              <a:t>technology</a:t>
            </a:r>
            <a:r>
              <a:rPr lang="pt-PT" sz="3600" dirty="0" smtClean="0">
                <a:cs typeface="Arial" pitchFamily="34" charset="0"/>
              </a:rPr>
              <a:t>?</a:t>
            </a:r>
            <a:endParaRPr lang="en-GB" sz="3600" dirty="0"/>
          </a:p>
        </p:txBody>
      </p:sp>
      <p:sp>
        <p:nvSpPr>
          <p:cNvPr id="4" name="Rectangle 5"/>
          <p:cNvSpPr>
            <a:spLocks noChangeArrowheads="1"/>
          </p:cNvSpPr>
          <p:nvPr/>
        </p:nvSpPr>
        <p:spPr bwMode="auto">
          <a:xfrm>
            <a:off x="755576" y="1377924"/>
            <a:ext cx="7777162" cy="707886"/>
          </a:xfrm>
          <a:prstGeom prst="rect">
            <a:avLst/>
          </a:prstGeom>
          <a:noFill/>
          <a:ln w="9525">
            <a:noFill/>
            <a:miter lim="800000"/>
            <a:headEnd/>
            <a:tailEnd/>
          </a:ln>
        </p:spPr>
        <p:txBody>
          <a:bodyPr>
            <a:spAutoFit/>
          </a:bodyPr>
          <a:lstStyle/>
          <a:p>
            <a:pPr defTabSz="457200" eaLnBrk="1" hangingPunct="1"/>
            <a:r>
              <a:rPr lang="en-US" sz="2000" b="0" dirty="0">
                <a:solidFill>
                  <a:srgbClr val="000000"/>
                </a:solidFill>
                <a:latin typeface="Arial" pitchFamily="34" charset="0"/>
              </a:rPr>
              <a:t>Virtual Technology is defined as </a:t>
            </a:r>
            <a:r>
              <a:rPr lang="en-US" sz="2000" u="sng" dirty="0">
                <a:solidFill>
                  <a:srgbClr val="000000"/>
                </a:solidFill>
                <a:latin typeface="Arial" pitchFamily="34" charset="0"/>
              </a:rPr>
              <a:t>any artificial representation of </a:t>
            </a:r>
            <a:r>
              <a:rPr lang="en-US" sz="2000" u="sng" dirty="0" smtClean="0">
                <a:solidFill>
                  <a:srgbClr val="000000"/>
                </a:solidFill>
                <a:latin typeface="Arial" pitchFamily="34" charset="0"/>
              </a:rPr>
              <a:t>ecosystems, </a:t>
            </a:r>
            <a:r>
              <a:rPr lang="en-US" sz="2000" u="sng" dirty="0">
                <a:solidFill>
                  <a:srgbClr val="000000"/>
                </a:solidFill>
                <a:latin typeface="Arial" pitchFamily="34" charset="0"/>
              </a:rPr>
              <a:t>whether directly or indirectly</a:t>
            </a:r>
            <a:r>
              <a:rPr lang="en-US" dirty="0">
                <a:solidFill>
                  <a:srgbClr val="000000"/>
                </a:solidFill>
                <a:latin typeface="Arial" pitchFamily="34" charset="0"/>
              </a:rPr>
              <a:t>.</a:t>
            </a:r>
          </a:p>
        </p:txBody>
      </p:sp>
      <p:sp>
        <p:nvSpPr>
          <p:cNvPr id="5" name="Rectangle 8"/>
          <p:cNvSpPr>
            <a:spLocks noChangeArrowheads="1"/>
          </p:cNvSpPr>
          <p:nvPr/>
        </p:nvSpPr>
        <p:spPr bwMode="auto">
          <a:xfrm>
            <a:off x="755576" y="4537075"/>
            <a:ext cx="3540125" cy="604838"/>
          </a:xfrm>
          <a:prstGeom prst="rect">
            <a:avLst/>
          </a:prstGeom>
          <a:noFill/>
          <a:ln w="9525">
            <a:noFill/>
            <a:miter lim="800000"/>
            <a:headEnd/>
            <a:tailEnd/>
          </a:ln>
        </p:spPr>
        <p:txBody>
          <a:bodyPr wrap="none">
            <a:spAutoFit/>
          </a:bodyPr>
          <a:lstStyle/>
          <a:p>
            <a:pPr defTabSz="457200" eaLnBrk="1" hangingPunct="1">
              <a:lnSpc>
                <a:spcPts val="4000"/>
              </a:lnSpc>
              <a:buClr>
                <a:srgbClr val="92D050"/>
              </a:buClr>
              <a:buSzPct val="190000"/>
            </a:pPr>
            <a:r>
              <a:rPr lang="en-US" sz="2600">
                <a:solidFill>
                  <a:srgbClr val="000000"/>
                </a:solidFill>
                <a:latin typeface="Arial" pitchFamily="34" charset="0"/>
              </a:rPr>
              <a:t>Distinguish between:</a:t>
            </a:r>
          </a:p>
        </p:txBody>
      </p:sp>
      <p:sp>
        <p:nvSpPr>
          <p:cNvPr id="6" name="Rectangle 7"/>
          <p:cNvSpPr>
            <a:spLocks noChangeArrowheads="1"/>
          </p:cNvSpPr>
          <p:nvPr/>
        </p:nvSpPr>
        <p:spPr bwMode="auto">
          <a:xfrm>
            <a:off x="755576" y="5089525"/>
            <a:ext cx="7196137" cy="1508125"/>
          </a:xfrm>
          <a:prstGeom prst="rect">
            <a:avLst/>
          </a:prstGeom>
          <a:noFill/>
          <a:ln w="9525">
            <a:noFill/>
            <a:miter lim="800000"/>
            <a:headEnd/>
            <a:tailEnd/>
          </a:ln>
        </p:spPr>
        <p:txBody>
          <a:bodyPr>
            <a:spAutoFit/>
          </a:bodyPr>
          <a:lstStyle/>
          <a:p>
            <a:pPr algn="just" defTabSz="457200" eaLnBrk="1" hangingPunct="1">
              <a:buClr>
                <a:srgbClr val="00B0F0"/>
              </a:buClr>
              <a:buSzPct val="190000"/>
              <a:buFont typeface="Arial" pitchFamily="34" charset="0"/>
              <a:buChar char="•"/>
            </a:pPr>
            <a:r>
              <a:rPr lang="en-US" b="0" dirty="0">
                <a:solidFill>
                  <a:srgbClr val="000000"/>
                </a:solidFill>
                <a:latin typeface="Arial" pitchFamily="34" charset="0"/>
              </a:rPr>
              <a:t>    Tools which allow measurements to be made and translate data    </a:t>
            </a:r>
          </a:p>
          <a:p>
            <a:pPr algn="just" defTabSz="457200" eaLnBrk="1" hangingPunct="1">
              <a:buClr>
                <a:srgbClr val="00B0F0"/>
              </a:buClr>
              <a:buSzPct val="190000"/>
            </a:pPr>
            <a:r>
              <a:rPr lang="en-US" b="0" dirty="0">
                <a:solidFill>
                  <a:srgbClr val="000000"/>
                </a:solidFill>
                <a:latin typeface="Arial" pitchFamily="34" charset="0"/>
              </a:rPr>
              <a:t>    into information (Information and Communication Technology);</a:t>
            </a:r>
            <a:endParaRPr lang="en-US" sz="2000" b="0" dirty="0">
              <a:solidFill>
                <a:srgbClr val="000000"/>
              </a:solidFill>
              <a:latin typeface="Arial" pitchFamily="34" charset="0"/>
            </a:endParaRPr>
          </a:p>
          <a:p>
            <a:pPr algn="just" defTabSz="457200" eaLnBrk="1" hangingPunct="1">
              <a:buClr>
                <a:srgbClr val="00B0F0"/>
              </a:buClr>
              <a:buSzPct val="190000"/>
            </a:pPr>
            <a:r>
              <a:rPr lang="en-US" b="0" dirty="0">
                <a:solidFill>
                  <a:srgbClr val="000000"/>
                </a:solidFill>
                <a:latin typeface="Arial" pitchFamily="34" charset="0"/>
              </a:rPr>
              <a:t>    </a:t>
            </a:r>
          </a:p>
          <a:p>
            <a:pPr algn="just" defTabSz="457200" eaLnBrk="1" hangingPunct="1">
              <a:buClr>
                <a:srgbClr val="00B0F0"/>
              </a:buClr>
              <a:buSzPct val="190000"/>
              <a:buFont typeface="Arial" pitchFamily="34" charset="0"/>
              <a:buChar char="•"/>
            </a:pPr>
            <a:r>
              <a:rPr lang="en-US" b="0" dirty="0">
                <a:solidFill>
                  <a:srgbClr val="000000"/>
                </a:solidFill>
                <a:latin typeface="Arial" pitchFamily="34" charset="0"/>
              </a:rPr>
              <a:t>    </a:t>
            </a:r>
            <a:r>
              <a:rPr lang="en-US" b="0" dirty="0" err="1">
                <a:solidFill>
                  <a:srgbClr val="000000"/>
                </a:solidFill>
                <a:latin typeface="Arial" pitchFamily="34" charset="0"/>
              </a:rPr>
              <a:t>Modelling</a:t>
            </a:r>
            <a:r>
              <a:rPr lang="en-US" b="0" dirty="0">
                <a:solidFill>
                  <a:srgbClr val="000000"/>
                </a:solidFill>
                <a:latin typeface="Arial" pitchFamily="34" charset="0"/>
              </a:rPr>
              <a:t> tools (the way by which information is used for a given     </a:t>
            </a:r>
          </a:p>
          <a:p>
            <a:pPr algn="just" defTabSz="457200" eaLnBrk="1" hangingPunct="1">
              <a:buClr>
                <a:srgbClr val="00B0F0"/>
              </a:buClr>
              <a:buSzPct val="190000"/>
            </a:pPr>
            <a:r>
              <a:rPr lang="en-US" b="0" dirty="0">
                <a:solidFill>
                  <a:srgbClr val="000000"/>
                </a:solidFill>
                <a:latin typeface="Arial" pitchFamily="34" charset="0"/>
              </a:rPr>
              <a:t>    purpose) and the link to data collection technology.</a:t>
            </a:r>
          </a:p>
        </p:txBody>
      </p:sp>
      <p:sp>
        <p:nvSpPr>
          <p:cNvPr id="7" name="Rectangle 5"/>
          <p:cNvSpPr>
            <a:spLocks noChangeArrowheads="1"/>
          </p:cNvSpPr>
          <p:nvPr/>
        </p:nvSpPr>
        <p:spPr bwMode="auto">
          <a:xfrm>
            <a:off x="755576" y="2643188"/>
            <a:ext cx="4068762" cy="1200329"/>
          </a:xfrm>
          <a:prstGeom prst="rect">
            <a:avLst/>
          </a:prstGeom>
          <a:noFill/>
          <a:ln w="9525">
            <a:noFill/>
            <a:miter lim="800000"/>
            <a:headEnd/>
            <a:tailEnd/>
          </a:ln>
        </p:spPr>
        <p:txBody>
          <a:bodyPr>
            <a:spAutoFit/>
          </a:bodyPr>
          <a:lstStyle/>
          <a:p>
            <a:pPr defTabSz="457200" eaLnBrk="1" hangingPunct="1"/>
            <a:r>
              <a:rPr lang="en-US" b="0" dirty="0">
                <a:solidFill>
                  <a:srgbClr val="000000"/>
                </a:solidFill>
                <a:latin typeface="Arial" pitchFamily="34" charset="0"/>
              </a:rPr>
              <a:t>Such representations are designed to help measure, understand, and predict the underlying variables and </a:t>
            </a:r>
            <a:r>
              <a:rPr lang="en-US" b="0" dirty="0" smtClean="0">
                <a:solidFill>
                  <a:srgbClr val="000000"/>
                </a:solidFill>
                <a:latin typeface="Arial" pitchFamily="34" charset="0"/>
              </a:rPr>
              <a:t>processes.</a:t>
            </a:r>
            <a:endParaRPr lang="en-US" b="0" dirty="0">
              <a:solidFill>
                <a:srgbClr val="000000"/>
              </a:solidFill>
              <a:latin typeface="Arial" pitchFamily="34" charset="0"/>
            </a:endParaRPr>
          </a:p>
        </p:txBody>
      </p:sp>
      <p:sp>
        <p:nvSpPr>
          <p:cNvPr id="8" name="Rectangle 14"/>
          <p:cNvSpPr>
            <a:spLocks noChangeArrowheads="1"/>
          </p:cNvSpPr>
          <p:nvPr/>
        </p:nvSpPr>
        <p:spPr bwMode="auto">
          <a:xfrm>
            <a:off x="4932363" y="4292600"/>
            <a:ext cx="3671887" cy="461963"/>
          </a:xfrm>
          <a:prstGeom prst="rect">
            <a:avLst/>
          </a:prstGeom>
          <a:noFill/>
          <a:ln w="9525">
            <a:noFill/>
            <a:miter lim="800000"/>
            <a:headEnd/>
            <a:tailEnd/>
          </a:ln>
        </p:spPr>
        <p:txBody>
          <a:bodyPr>
            <a:spAutoFit/>
          </a:bodyPr>
          <a:lstStyle/>
          <a:p>
            <a:pPr defTabSz="457200" eaLnBrk="1" hangingPunct="1"/>
            <a:r>
              <a:rPr lang="en-US" sz="1200" b="0" dirty="0">
                <a:solidFill>
                  <a:srgbClr val="000000"/>
                </a:solidFill>
                <a:latin typeface="Arial" pitchFamily="34" charset="0"/>
              </a:rPr>
              <a:t>Simulation of wild species distribution, Loch </a:t>
            </a:r>
            <a:r>
              <a:rPr lang="en-US" sz="1200" b="0" dirty="0" err="1">
                <a:solidFill>
                  <a:srgbClr val="000000"/>
                </a:solidFill>
                <a:latin typeface="Arial" pitchFamily="34" charset="0"/>
              </a:rPr>
              <a:t>Creran</a:t>
            </a:r>
            <a:r>
              <a:rPr lang="en-US" sz="1200" b="0" dirty="0">
                <a:solidFill>
                  <a:srgbClr val="000000"/>
                </a:solidFill>
                <a:latin typeface="Arial" pitchFamily="34" charset="0"/>
              </a:rPr>
              <a:t>, Scotland. (Aquaculture, 274, 313-328)</a:t>
            </a:r>
          </a:p>
        </p:txBody>
      </p:sp>
      <p:pic>
        <p:nvPicPr>
          <p:cNvPr id="9" name="Picture 8"/>
          <p:cNvPicPr>
            <a:picLocks noChangeAspect="1" noChangeArrowheads="1"/>
          </p:cNvPicPr>
          <p:nvPr/>
        </p:nvPicPr>
        <p:blipFill>
          <a:blip r:embed="rId3" cstate="print"/>
          <a:srcRect/>
          <a:stretch>
            <a:fillRect/>
          </a:stretch>
        </p:blipFill>
        <p:spPr bwMode="auto">
          <a:xfrm>
            <a:off x="4933950" y="2355850"/>
            <a:ext cx="3741738" cy="1936750"/>
          </a:xfrm>
          <a:prstGeom prst="rect">
            <a:avLst/>
          </a:prstGeom>
          <a:noFill/>
          <a:ln w="9525">
            <a:noFill/>
            <a:miter lim="800000"/>
            <a:headEnd/>
            <a:tailEnd/>
          </a:ln>
        </p:spPr>
      </p:pic>
    </p:spTree>
    <p:extLst>
      <p:ext uri="{BB962C8B-B14F-4D97-AF65-F5344CB8AC3E}">
        <p14:creationId xmlns:p14="http://schemas.microsoft.com/office/powerpoint/2010/main" val="4106029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862" t="2157" r="29138" b="11136"/>
          <a:stretch/>
        </p:blipFill>
        <p:spPr>
          <a:xfrm>
            <a:off x="2627784" y="-819472"/>
            <a:ext cx="3724736" cy="3808800"/>
          </a:xfrm>
          <a:prstGeom prst="rect">
            <a:avLst/>
          </a:prstGeom>
          <a:effectLst/>
          <a:scene3d>
            <a:camera prst="orthographicFront">
              <a:rot lat="17700000" lon="0" rev="0"/>
            </a:camera>
            <a:lightRig rig="threePt" dir="t"/>
          </a:scene3d>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801" t="8542" r="29311" b="4544"/>
          <a:stretch/>
        </p:blipFill>
        <p:spPr>
          <a:xfrm>
            <a:off x="3059832" y="771678"/>
            <a:ext cx="3396647" cy="3672000"/>
          </a:xfrm>
          <a:prstGeom prst="rect">
            <a:avLst/>
          </a:prstGeom>
          <a:scene3d>
            <a:camera prst="orthographicFront">
              <a:rot lat="17699992" lon="0" rev="0"/>
            </a:camera>
            <a:lightRig rig="threePt" dir="t"/>
          </a:scene3d>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494" t="7225" r="13793" b="8213"/>
          <a:stretch/>
        </p:blipFill>
        <p:spPr>
          <a:xfrm>
            <a:off x="1907704" y="1916832"/>
            <a:ext cx="6311939" cy="4860000"/>
          </a:xfrm>
          <a:prstGeom prst="rect">
            <a:avLst/>
          </a:prstGeom>
          <a:scene3d>
            <a:camera prst="orthographicFront">
              <a:rot lat="17400000" lon="0" rev="0"/>
            </a:camera>
            <a:lightRig rig="threePt" dir="t"/>
          </a:scene3d>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6700" t="1400" r="23276" b="1679"/>
          <a:stretch/>
        </p:blipFill>
        <p:spPr>
          <a:xfrm>
            <a:off x="2987824" y="3613492"/>
            <a:ext cx="4159065" cy="4752000"/>
          </a:xfrm>
          <a:prstGeom prst="rect">
            <a:avLst/>
          </a:prstGeom>
          <a:scene3d>
            <a:camera prst="orthographicFront">
              <a:rot lat="17400000" lon="0" rev="0"/>
            </a:camera>
            <a:lightRig rig="threePt" dir="t"/>
          </a:scene3d>
        </p:spPr>
      </p:pic>
      <p:sp>
        <p:nvSpPr>
          <p:cNvPr id="7" name="TextBox 6"/>
          <p:cNvSpPr txBox="1">
            <a:spLocks noChangeArrowheads="1"/>
          </p:cNvSpPr>
          <p:nvPr/>
        </p:nvSpPr>
        <p:spPr bwMode="auto">
          <a:xfrm>
            <a:off x="19730" y="53568"/>
            <a:ext cx="8642351" cy="461665"/>
          </a:xfrm>
          <a:prstGeom prst="rect">
            <a:avLst/>
          </a:prstGeom>
          <a:noFill/>
          <a:ln w="9525">
            <a:noFill/>
            <a:miter lim="800000"/>
            <a:headEnd/>
            <a:tailEnd/>
          </a:ln>
        </p:spPr>
        <p:txBody>
          <a:bodyPr>
            <a:spAutoFit/>
          </a:bodyPr>
          <a:lstStyle/>
          <a:p>
            <a:pPr algn="just"/>
            <a:r>
              <a:rPr lang="pt-PT" sz="2400" dirty="0" smtClean="0">
                <a:solidFill>
                  <a:schemeClr val="tx2">
                    <a:lumMod val="60000"/>
                    <a:lumOff val="40000"/>
                  </a:schemeClr>
                </a:solidFill>
                <a:latin typeface="Arial Rounded MT Bold" pitchFamily="34" charset="0"/>
              </a:rPr>
              <a:t>Mapas dos temas</a:t>
            </a:r>
            <a:endParaRPr lang="pt-PT" sz="2400" dirty="0">
              <a:solidFill>
                <a:schemeClr val="tx2">
                  <a:lumMod val="60000"/>
                  <a:lumOff val="40000"/>
                </a:schemeClr>
              </a:solidFill>
              <a:latin typeface="Arial Rounded MT Bold" pitchFamily="34" charset="0"/>
            </a:endParaRPr>
          </a:p>
        </p:txBody>
      </p:sp>
      <p:sp>
        <p:nvSpPr>
          <p:cNvPr id="8" name="TextBox 7"/>
          <p:cNvSpPr txBox="1"/>
          <p:nvPr/>
        </p:nvSpPr>
        <p:spPr>
          <a:xfrm>
            <a:off x="4031940" y="1916832"/>
            <a:ext cx="576064" cy="646331"/>
          </a:xfrm>
          <a:prstGeom prst="rect">
            <a:avLst/>
          </a:prstGeom>
          <a:noFill/>
        </p:spPr>
        <p:txBody>
          <a:bodyPr wrap="square" rtlCol="0">
            <a:spAutoFit/>
          </a:bodyPr>
          <a:lstStyle/>
          <a:p>
            <a:pPr algn="ctr"/>
            <a:r>
              <a:rPr lang="pt-PT" sz="3600" b="1" dirty="0" smtClean="0">
                <a:solidFill>
                  <a:schemeClr val="bg1">
                    <a:lumMod val="50000"/>
                  </a:schemeClr>
                </a:solidFill>
                <a:latin typeface="Adobe Caslon Pro"/>
              </a:rPr>
              <a:t>+</a:t>
            </a:r>
            <a:endParaRPr lang="pt-PT" sz="3600" b="1" dirty="0">
              <a:solidFill>
                <a:schemeClr val="bg1">
                  <a:lumMod val="50000"/>
                </a:schemeClr>
              </a:solidFill>
            </a:endParaRPr>
          </a:p>
        </p:txBody>
      </p:sp>
      <p:sp>
        <p:nvSpPr>
          <p:cNvPr id="9" name="TextBox 8"/>
          <p:cNvSpPr txBox="1"/>
          <p:nvPr/>
        </p:nvSpPr>
        <p:spPr>
          <a:xfrm>
            <a:off x="4031940" y="3140968"/>
            <a:ext cx="576064" cy="646331"/>
          </a:xfrm>
          <a:prstGeom prst="rect">
            <a:avLst/>
          </a:prstGeom>
          <a:noFill/>
        </p:spPr>
        <p:txBody>
          <a:bodyPr wrap="square" rtlCol="0">
            <a:spAutoFit/>
          </a:bodyPr>
          <a:lstStyle/>
          <a:p>
            <a:pPr algn="ctr"/>
            <a:r>
              <a:rPr lang="pt-PT" sz="3600" b="1" dirty="0" smtClean="0">
                <a:solidFill>
                  <a:schemeClr val="bg1">
                    <a:lumMod val="50000"/>
                  </a:schemeClr>
                </a:solidFill>
                <a:latin typeface="Adobe Caslon Pro"/>
              </a:rPr>
              <a:t>+</a:t>
            </a:r>
            <a:endParaRPr lang="pt-PT" sz="3600" b="1" dirty="0">
              <a:solidFill>
                <a:schemeClr val="bg1">
                  <a:lumMod val="50000"/>
                </a:schemeClr>
              </a:solidFill>
            </a:endParaRPr>
          </a:p>
        </p:txBody>
      </p:sp>
      <p:sp>
        <p:nvSpPr>
          <p:cNvPr id="10" name="TextBox 9"/>
          <p:cNvSpPr txBox="1"/>
          <p:nvPr/>
        </p:nvSpPr>
        <p:spPr>
          <a:xfrm>
            <a:off x="4031940" y="5445224"/>
            <a:ext cx="576064" cy="646331"/>
          </a:xfrm>
          <a:prstGeom prst="rect">
            <a:avLst/>
          </a:prstGeom>
          <a:noFill/>
        </p:spPr>
        <p:txBody>
          <a:bodyPr wrap="square" rtlCol="0">
            <a:spAutoFit/>
          </a:bodyPr>
          <a:lstStyle/>
          <a:p>
            <a:pPr algn="ctr"/>
            <a:r>
              <a:rPr lang="pt-PT" sz="3600" b="1" dirty="0" smtClean="0">
                <a:solidFill>
                  <a:schemeClr val="bg1">
                    <a:lumMod val="50000"/>
                  </a:schemeClr>
                </a:solidFill>
                <a:latin typeface="Adobe Caslon Pro"/>
              </a:rPr>
              <a:t>+</a:t>
            </a:r>
            <a:endParaRPr lang="pt-PT" sz="3600" b="1" dirty="0">
              <a:solidFill>
                <a:schemeClr val="bg1">
                  <a:lumMod val="50000"/>
                </a:schemeClr>
              </a:solidFill>
            </a:endParaRPr>
          </a:p>
        </p:txBody>
      </p:sp>
      <p:sp>
        <p:nvSpPr>
          <p:cNvPr id="11" name="TextBox 10"/>
          <p:cNvSpPr txBox="1"/>
          <p:nvPr/>
        </p:nvSpPr>
        <p:spPr>
          <a:xfrm>
            <a:off x="8244408" y="188640"/>
            <a:ext cx="936103" cy="369332"/>
          </a:xfrm>
          <a:prstGeom prst="rect">
            <a:avLst/>
          </a:prstGeom>
          <a:noFill/>
        </p:spPr>
        <p:txBody>
          <a:bodyPr wrap="square" rtlCol="0">
            <a:spAutoFit/>
          </a:bodyPr>
          <a:lstStyle/>
          <a:p>
            <a:pPr algn="ctr"/>
            <a:r>
              <a:rPr lang="pt-PT" dirty="0" smtClean="0">
                <a:latin typeface="Arial" pitchFamily="34" charset="0"/>
                <a:cs typeface="Arial" pitchFamily="34" charset="0"/>
                <a:sym typeface="Wingdings 3"/>
                <a:hlinkClick r:id="rId6" action="ppaction://hlinksldjump"/>
              </a:rPr>
              <a:t></a:t>
            </a:r>
            <a:endParaRPr lang="pt-PT" dirty="0">
              <a:latin typeface="Arial" pitchFamily="34" charset="0"/>
              <a:cs typeface="Arial" pitchFamily="34" charset="0"/>
            </a:endParaRPr>
          </a:p>
        </p:txBody>
      </p:sp>
    </p:spTree>
    <p:extLst>
      <p:ext uri="{BB962C8B-B14F-4D97-AF65-F5344CB8AC3E}">
        <p14:creationId xmlns:p14="http://schemas.microsoft.com/office/powerpoint/2010/main" val="2396764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730" y="53568"/>
            <a:ext cx="8642351" cy="461665"/>
          </a:xfrm>
          <a:prstGeom prst="rect">
            <a:avLst/>
          </a:prstGeom>
          <a:noFill/>
          <a:ln w="9525">
            <a:noFill/>
            <a:miter lim="800000"/>
            <a:headEnd/>
            <a:tailEnd/>
          </a:ln>
        </p:spPr>
        <p:txBody>
          <a:bodyPr>
            <a:spAutoFit/>
          </a:bodyPr>
          <a:lstStyle/>
          <a:p>
            <a:pPr algn="just"/>
            <a:r>
              <a:rPr lang="pt-PT" sz="2400" dirty="0" smtClean="0">
                <a:solidFill>
                  <a:schemeClr val="tx2">
                    <a:lumMod val="60000"/>
                    <a:lumOff val="40000"/>
                  </a:schemeClr>
                </a:solidFill>
                <a:latin typeface="Arial Rounded MT Bold" pitchFamily="34" charset="0"/>
              </a:rPr>
              <a:t>Selecção dos melhores locais </a:t>
            </a:r>
            <a:endParaRPr lang="pt-PT" sz="2400" dirty="0">
              <a:solidFill>
                <a:schemeClr val="tx2">
                  <a:lumMod val="60000"/>
                  <a:lumOff val="40000"/>
                </a:schemeClr>
              </a:solidFill>
              <a:latin typeface="Arial Rounded MT Bold"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400" b="2365"/>
          <a:stretch/>
        </p:blipFill>
        <p:spPr>
          <a:xfrm>
            <a:off x="871378" y="909000"/>
            <a:ext cx="7401244" cy="5040000"/>
          </a:xfrm>
          <a:prstGeom prst="rect">
            <a:avLst/>
          </a:prstGeom>
        </p:spPr>
      </p:pic>
      <p:pic>
        <p:nvPicPr>
          <p:cNvPr id="4" name="Picture 3"/>
          <p:cNvPicPr>
            <a:picLocks noChangeAspect="1"/>
          </p:cNvPicPr>
          <p:nvPr/>
        </p:nvPicPr>
        <p:blipFill>
          <a:blip r:embed="rId4" cstate="print"/>
          <a:srcRect r="54325"/>
          <a:stretch>
            <a:fillRect/>
          </a:stretch>
        </p:blipFill>
        <p:spPr bwMode="auto">
          <a:xfrm>
            <a:off x="6763056" y="6165304"/>
            <a:ext cx="2201432" cy="540000"/>
          </a:xfrm>
          <a:prstGeom prst="rect">
            <a:avLst/>
          </a:prstGeom>
          <a:noFill/>
          <a:ln w="9525">
            <a:noFill/>
            <a:miter lim="800000"/>
            <a:headEnd/>
            <a:tailEnd/>
          </a:ln>
        </p:spPr>
      </p:pic>
      <p:sp>
        <p:nvSpPr>
          <p:cNvPr id="5" name="Oval 4"/>
          <p:cNvSpPr/>
          <p:nvPr/>
        </p:nvSpPr>
        <p:spPr>
          <a:xfrm>
            <a:off x="4391980" y="2852936"/>
            <a:ext cx="360040" cy="36004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Arial" pitchFamily="34" charset="0"/>
                <a:cs typeface="Arial" pitchFamily="34" charset="0"/>
              </a:rPr>
              <a:t>1</a:t>
            </a:r>
            <a:endParaRPr lang="en-GB" b="1" dirty="0">
              <a:solidFill>
                <a:schemeClr val="tx1"/>
              </a:solidFill>
              <a:latin typeface="Arial" pitchFamily="34" charset="0"/>
              <a:cs typeface="Arial" pitchFamily="34" charset="0"/>
            </a:endParaRPr>
          </a:p>
        </p:txBody>
      </p:sp>
      <p:sp>
        <p:nvSpPr>
          <p:cNvPr id="12" name="Oval 11"/>
          <p:cNvSpPr/>
          <p:nvPr/>
        </p:nvSpPr>
        <p:spPr>
          <a:xfrm>
            <a:off x="4252436" y="3876814"/>
            <a:ext cx="360040" cy="36004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Arial" pitchFamily="34" charset="0"/>
                <a:cs typeface="Arial" pitchFamily="34" charset="0"/>
              </a:rPr>
              <a:t>2</a:t>
            </a:r>
            <a:endParaRPr lang="en-GB"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4508527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730" y="53568"/>
            <a:ext cx="8642351" cy="461665"/>
          </a:xfrm>
          <a:prstGeom prst="rect">
            <a:avLst/>
          </a:prstGeom>
          <a:noFill/>
          <a:ln w="9525">
            <a:noFill/>
            <a:miter lim="800000"/>
            <a:headEnd/>
            <a:tailEnd/>
          </a:ln>
        </p:spPr>
        <p:txBody>
          <a:bodyPr>
            <a:spAutoFit/>
          </a:bodyPr>
          <a:lstStyle/>
          <a:p>
            <a:pPr algn="just"/>
            <a:r>
              <a:rPr lang="pt-PT" sz="2400" dirty="0" smtClean="0">
                <a:solidFill>
                  <a:schemeClr val="tx2">
                    <a:lumMod val="60000"/>
                    <a:lumOff val="40000"/>
                  </a:schemeClr>
                </a:solidFill>
                <a:latin typeface="Arial Rounded MT Bold" pitchFamily="34" charset="0"/>
              </a:rPr>
              <a:t>Interacção com modelos dinâmicos</a:t>
            </a:r>
            <a:endParaRPr lang="pt-PT" sz="2400" dirty="0">
              <a:solidFill>
                <a:schemeClr val="tx2">
                  <a:lumMod val="60000"/>
                  <a:lumOff val="40000"/>
                </a:schemeClr>
              </a:solidFill>
              <a:latin typeface="Arial Rounded MT Bold"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632459"/>
            <a:ext cx="6912768" cy="4892885"/>
          </a:xfrm>
          <a:prstGeom prst="rect">
            <a:avLst/>
          </a:prstGeom>
        </p:spPr>
      </p:pic>
      <p:sp>
        <p:nvSpPr>
          <p:cNvPr id="4" name="TextBox 3"/>
          <p:cNvSpPr txBox="1"/>
          <p:nvPr/>
        </p:nvSpPr>
        <p:spPr>
          <a:xfrm>
            <a:off x="395536" y="1031250"/>
            <a:ext cx="8496943" cy="707886"/>
          </a:xfrm>
          <a:prstGeom prst="rect">
            <a:avLst/>
          </a:prstGeom>
          <a:noFill/>
        </p:spPr>
        <p:txBody>
          <a:bodyPr wrap="square" rtlCol="0">
            <a:spAutoFit/>
          </a:bodyPr>
          <a:lstStyle/>
          <a:p>
            <a:pPr algn="just"/>
            <a:r>
              <a:rPr lang="pt-PT" sz="2000" dirty="0" smtClean="0">
                <a:latin typeface="Arial" pitchFamily="34" charset="0"/>
                <a:cs typeface="Arial" pitchFamily="34" charset="0"/>
              </a:rPr>
              <a:t>Identificação das zonas mais produtivas após a aplicação do modelo ecológico</a:t>
            </a:r>
            <a:endParaRPr lang="pt-PT" sz="2000" dirty="0">
              <a:latin typeface="Arial" pitchFamily="34" charset="0"/>
              <a:cs typeface="Arial" pitchFamily="34" charset="0"/>
            </a:endParaRPr>
          </a:p>
        </p:txBody>
      </p:sp>
    </p:spTree>
    <p:extLst>
      <p:ext uri="{BB962C8B-B14F-4D97-AF65-F5344CB8AC3E}">
        <p14:creationId xmlns:p14="http://schemas.microsoft.com/office/powerpoint/2010/main" val="3447823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389063" y="76200"/>
            <a:ext cx="6365875" cy="1143000"/>
          </a:xfrm>
        </p:spPr>
        <p:txBody>
          <a:bodyPr>
            <a:normAutofit fontScale="90000"/>
          </a:bodyPr>
          <a:lstStyle/>
          <a:p>
            <a:pPr>
              <a:defRPr/>
            </a:pPr>
            <a:r>
              <a:rPr lang="en-GB" smtClean="0">
                <a:solidFill>
                  <a:srgbClr val="FFFF99"/>
                </a:solidFill>
              </a:rPr>
              <a:t>Sanggou Bay ground truthing updates</a:t>
            </a:r>
          </a:p>
        </p:txBody>
      </p:sp>
      <p:pic>
        <p:nvPicPr>
          <p:cNvPr id="46083" name="Picture 3" descr="SB_regions_to_check"/>
          <p:cNvPicPr>
            <a:picLocks noChangeAspect="1" noChangeArrowheads="1"/>
          </p:cNvPicPr>
          <p:nvPr/>
        </p:nvPicPr>
        <p:blipFill>
          <a:blip r:embed="rId3" cstate="print"/>
          <a:srcRect l="27864" r="-1546"/>
          <a:stretch>
            <a:fillRect/>
          </a:stretch>
        </p:blipFill>
        <p:spPr bwMode="auto">
          <a:xfrm>
            <a:off x="34925" y="1196975"/>
            <a:ext cx="2951163" cy="5661025"/>
          </a:xfrm>
          <a:prstGeom prst="rect">
            <a:avLst/>
          </a:prstGeom>
          <a:noFill/>
          <a:ln w="9525">
            <a:noFill/>
            <a:miter lim="800000"/>
            <a:headEnd/>
            <a:tailEnd/>
          </a:ln>
        </p:spPr>
      </p:pic>
      <p:pic>
        <p:nvPicPr>
          <p:cNvPr id="46084" name="Picture 4" descr="SB_regions_to_check2"/>
          <p:cNvPicPr>
            <a:picLocks noChangeAspect="1" noChangeArrowheads="1"/>
          </p:cNvPicPr>
          <p:nvPr/>
        </p:nvPicPr>
        <p:blipFill>
          <a:blip r:embed="rId4" cstate="print"/>
          <a:srcRect t="11234" r="30923"/>
          <a:stretch>
            <a:fillRect/>
          </a:stretch>
        </p:blipFill>
        <p:spPr bwMode="auto">
          <a:xfrm>
            <a:off x="2051050" y="3716338"/>
            <a:ext cx="3455988" cy="3141662"/>
          </a:xfrm>
          <a:prstGeom prst="rect">
            <a:avLst/>
          </a:prstGeom>
          <a:noFill/>
          <a:ln w="28575">
            <a:solidFill>
              <a:srgbClr val="000000"/>
            </a:solidFill>
            <a:miter lim="800000"/>
            <a:headEnd/>
            <a:tailEnd/>
          </a:ln>
        </p:spPr>
      </p:pic>
      <p:sp>
        <p:nvSpPr>
          <p:cNvPr id="46085" name="Text Box 5"/>
          <p:cNvSpPr txBox="1">
            <a:spLocks noChangeArrowheads="1"/>
          </p:cNvSpPr>
          <p:nvPr/>
        </p:nvSpPr>
        <p:spPr bwMode="auto">
          <a:xfrm>
            <a:off x="3132138" y="1341438"/>
            <a:ext cx="4608512" cy="2225675"/>
          </a:xfrm>
          <a:prstGeom prst="rect">
            <a:avLst/>
          </a:prstGeom>
          <a:noFill/>
          <a:ln w="9525">
            <a:noFill/>
            <a:miter lim="800000"/>
            <a:headEnd/>
            <a:tailEnd/>
          </a:ln>
        </p:spPr>
        <p:txBody>
          <a:bodyPr>
            <a:spAutoFit/>
          </a:bodyPr>
          <a:lstStyle/>
          <a:p>
            <a:pPr eaLnBrk="1" hangingPunct="1">
              <a:spcBef>
                <a:spcPct val="50000"/>
              </a:spcBef>
            </a:pPr>
            <a:r>
              <a:rPr lang="en-GB" sz="2000" b="0">
                <a:solidFill>
                  <a:schemeClr val="tx1"/>
                </a:solidFill>
              </a:rPr>
              <a:t>1. Dammed fresh water lake.</a:t>
            </a:r>
          </a:p>
          <a:p>
            <a:pPr eaLnBrk="1" hangingPunct="1">
              <a:spcBef>
                <a:spcPct val="50000"/>
              </a:spcBef>
            </a:pPr>
            <a:r>
              <a:rPr lang="en-GB" sz="2000" b="0">
                <a:solidFill>
                  <a:schemeClr val="tx1"/>
                </a:solidFill>
              </a:rPr>
              <a:t>2. Dammed fresh water lake.</a:t>
            </a:r>
          </a:p>
          <a:p>
            <a:pPr eaLnBrk="1" hangingPunct="1">
              <a:spcBef>
                <a:spcPct val="50000"/>
              </a:spcBef>
            </a:pPr>
            <a:r>
              <a:rPr lang="en-GB" sz="2000" b="0">
                <a:solidFill>
                  <a:schemeClr val="tx1"/>
                </a:solidFill>
              </a:rPr>
              <a:t>3. Several shrimp ponds.</a:t>
            </a:r>
          </a:p>
          <a:p>
            <a:pPr eaLnBrk="1" hangingPunct="1">
              <a:spcBef>
                <a:spcPct val="50000"/>
              </a:spcBef>
            </a:pPr>
            <a:r>
              <a:rPr lang="en-GB" sz="2000" b="0">
                <a:solidFill>
                  <a:schemeClr val="tx1"/>
                </a:solidFill>
              </a:rPr>
              <a:t>5. Some pond culture.</a:t>
            </a:r>
          </a:p>
          <a:p>
            <a:pPr eaLnBrk="1" hangingPunct="1">
              <a:spcBef>
                <a:spcPct val="50000"/>
              </a:spcBef>
            </a:pPr>
            <a:r>
              <a:rPr lang="en-GB" sz="2000" b="0">
                <a:solidFill>
                  <a:schemeClr val="tx1"/>
                </a:solidFill>
              </a:rPr>
              <a:t>6. Bare wetland.</a:t>
            </a:r>
          </a:p>
        </p:txBody>
      </p:sp>
      <p:sp>
        <p:nvSpPr>
          <p:cNvPr id="46086" name="Text Box 6"/>
          <p:cNvSpPr txBox="1">
            <a:spLocks noChangeArrowheads="1"/>
          </p:cNvSpPr>
          <p:nvPr/>
        </p:nvSpPr>
        <p:spPr bwMode="auto">
          <a:xfrm>
            <a:off x="5724525" y="3644900"/>
            <a:ext cx="3241675" cy="1768475"/>
          </a:xfrm>
          <a:prstGeom prst="rect">
            <a:avLst/>
          </a:prstGeom>
          <a:noFill/>
          <a:ln w="9525">
            <a:noFill/>
            <a:miter lim="800000"/>
            <a:headEnd/>
            <a:tailEnd/>
          </a:ln>
        </p:spPr>
        <p:txBody>
          <a:bodyPr>
            <a:spAutoFit/>
          </a:bodyPr>
          <a:lstStyle/>
          <a:p>
            <a:pPr eaLnBrk="1" hangingPunct="1">
              <a:spcBef>
                <a:spcPct val="50000"/>
              </a:spcBef>
            </a:pPr>
            <a:r>
              <a:rPr lang="en-GB" sz="2000" b="0">
                <a:solidFill>
                  <a:schemeClr val="tx1"/>
                </a:solidFill>
              </a:rPr>
              <a:t>10. Some pond cultures.</a:t>
            </a:r>
          </a:p>
          <a:p>
            <a:pPr eaLnBrk="1" hangingPunct="1">
              <a:spcBef>
                <a:spcPct val="50000"/>
              </a:spcBef>
            </a:pPr>
            <a:r>
              <a:rPr lang="en-GB" sz="2000" b="0">
                <a:solidFill>
                  <a:schemeClr val="tx1"/>
                </a:solidFill>
              </a:rPr>
              <a:t>11. Fish cages.</a:t>
            </a:r>
          </a:p>
          <a:p>
            <a:pPr eaLnBrk="1" hangingPunct="1">
              <a:spcBef>
                <a:spcPct val="50000"/>
              </a:spcBef>
            </a:pPr>
            <a:r>
              <a:rPr lang="en-GB" sz="2000" b="0">
                <a:solidFill>
                  <a:schemeClr val="tx1"/>
                </a:solidFill>
              </a:rPr>
              <a:t>12. Reservoir.</a:t>
            </a:r>
          </a:p>
          <a:p>
            <a:pPr eaLnBrk="1" hangingPunct="1">
              <a:spcBef>
                <a:spcPct val="50000"/>
              </a:spcBef>
            </a:pPr>
            <a:r>
              <a:rPr lang="en-GB" sz="2000" b="0">
                <a:solidFill>
                  <a:schemeClr val="tx1"/>
                </a:solidFill>
              </a:rPr>
              <a:t>13. Some oyster cultures.</a:t>
            </a:r>
          </a:p>
        </p:txBody>
      </p:sp>
      <p:sp>
        <p:nvSpPr>
          <p:cNvPr id="46087" name="Text Box 7"/>
          <p:cNvSpPr txBox="1">
            <a:spLocks noChangeArrowheads="1"/>
          </p:cNvSpPr>
          <p:nvPr/>
        </p:nvSpPr>
        <p:spPr bwMode="auto">
          <a:xfrm>
            <a:off x="5651500" y="5740400"/>
            <a:ext cx="3313113" cy="701675"/>
          </a:xfrm>
          <a:prstGeom prst="rect">
            <a:avLst/>
          </a:prstGeom>
          <a:noFill/>
          <a:ln w="9525">
            <a:noFill/>
            <a:miter lim="800000"/>
            <a:headEnd/>
            <a:tailEnd/>
          </a:ln>
        </p:spPr>
        <p:txBody>
          <a:bodyPr>
            <a:spAutoFit/>
          </a:bodyPr>
          <a:lstStyle/>
          <a:p>
            <a:pPr eaLnBrk="1" hangingPunct="1">
              <a:spcBef>
                <a:spcPct val="50000"/>
              </a:spcBef>
            </a:pPr>
            <a:r>
              <a:rPr lang="en-GB" sz="2000">
                <a:solidFill>
                  <a:schemeClr val="tx1"/>
                </a:solidFill>
              </a:rPr>
              <a:t>Note:</a:t>
            </a:r>
            <a:r>
              <a:rPr lang="en-GB" sz="2000" b="0">
                <a:solidFill>
                  <a:schemeClr val="tx1"/>
                </a:solidFill>
              </a:rPr>
              <a:t> Limit inner edge of main culture to -5m isobath.</a:t>
            </a:r>
          </a:p>
        </p:txBody>
      </p:sp>
    </p:spTree>
    <p:extLst>
      <p:ext uri="{BB962C8B-B14F-4D97-AF65-F5344CB8AC3E}">
        <p14:creationId xmlns:p14="http://schemas.microsoft.com/office/powerpoint/2010/main" val="4608063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hlinkClick r:id="" action="ppaction://hlinkshowjump?jump=nextslide"/>
          </p:cNvPr>
          <p:cNvPicPr>
            <a:picLocks noChangeAspect="1" noChangeArrowheads="1"/>
          </p:cNvPicPr>
          <p:nvPr/>
        </p:nvPicPr>
        <p:blipFill>
          <a:blip r:embed="rId3" cstate="print"/>
          <a:srcRect/>
          <a:stretch>
            <a:fillRect/>
          </a:stretch>
        </p:blipFill>
        <p:spPr bwMode="auto">
          <a:xfrm>
            <a:off x="762000" y="304800"/>
            <a:ext cx="485775" cy="285750"/>
          </a:xfrm>
          <a:prstGeom prst="rect">
            <a:avLst/>
          </a:prstGeom>
          <a:noFill/>
          <a:ln w="9525">
            <a:noFill/>
            <a:miter lim="800000"/>
            <a:headEnd/>
            <a:tailEnd/>
          </a:ln>
        </p:spPr>
      </p:pic>
      <p:pic>
        <p:nvPicPr>
          <p:cNvPr id="30723" name="Picture 4">
            <a:hlinkClick r:id="" action="ppaction://hlinkshowjump?jump=previousslide"/>
          </p:cNvPr>
          <p:cNvPicPr>
            <a:picLocks noChangeAspect="1" noChangeArrowheads="1"/>
          </p:cNvPicPr>
          <p:nvPr/>
        </p:nvPicPr>
        <p:blipFill>
          <a:blip r:embed="rId4" cstate="print"/>
          <a:srcRect/>
          <a:stretch>
            <a:fillRect/>
          </a:stretch>
        </p:blipFill>
        <p:spPr bwMode="auto">
          <a:xfrm>
            <a:off x="127000" y="304800"/>
            <a:ext cx="542925" cy="285750"/>
          </a:xfrm>
          <a:prstGeom prst="rect">
            <a:avLst/>
          </a:prstGeom>
          <a:noFill/>
          <a:ln w="9525">
            <a:noFill/>
            <a:miter lim="800000"/>
            <a:headEnd/>
            <a:tailEnd/>
          </a:ln>
        </p:spPr>
      </p:pic>
      <p:sp>
        <p:nvSpPr>
          <p:cNvPr id="30724" name="Rectangle 5"/>
          <p:cNvSpPr>
            <a:spLocks noGrp="1" noChangeArrowheads="1"/>
          </p:cNvSpPr>
          <p:nvPr>
            <p:ph type="title"/>
          </p:nvPr>
        </p:nvSpPr>
        <p:spPr>
          <a:xfrm>
            <a:off x="533400" y="1023938"/>
            <a:ext cx="7772400" cy="533400"/>
          </a:xfrm>
        </p:spPr>
        <p:txBody>
          <a:bodyPr/>
          <a:lstStyle/>
          <a:p>
            <a:pPr eaLnBrk="1" hangingPunct="1"/>
            <a:r>
              <a:rPr lang="en-GB" sz="2800" smtClean="0">
                <a:solidFill>
                  <a:srgbClr val="66FF33"/>
                </a:solidFill>
              </a:rPr>
              <a:t>Example – remote sensing tools</a:t>
            </a:r>
          </a:p>
        </p:txBody>
      </p:sp>
      <p:pic>
        <p:nvPicPr>
          <p:cNvPr id="30725" name="Picture 8"/>
          <p:cNvPicPr>
            <a:picLocks noChangeAspect="1" noChangeArrowheads="1"/>
          </p:cNvPicPr>
          <p:nvPr/>
        </p:nvPicPr>
        <p:blipFill>
          <a:blip r:embed="rId5" cstate="print"/>
          <a:srcRect/>
          <a:stretch>
            <a:fillRect/>
          </a:stretch>
        </p:blipFill>
        <p:spPr bwMode="auto">
          <a:xfrm>
            <a:off x="250825" y="1787525"/>
            <a:ext cx="4264025" cy="4264025"/>
          </a:xfrm>
          <a:prstGeom prst="rect">
            <a:avLst/>
          </a:prstGeom>
          <a:noFill/>
          <a:ln w="9525">
            <a:noFill/>
            <a:miter lim="800000"/>
            <a:headEnd/>
            <a:tailEnd/>
          </a:ln>
        </p:spPr>
      </p:pic>
      <p:pic>
        <p:nvPicPr>
          <p:cNvPr id="30726" name="Picture 9"/>
          <p:cNvPicPr>
            <a:picLocks noChangeAspect="1" noChangeArrowheads="1"/>
          </p:cNvPicPr>
          <p:nvPr/>
        </p:nvPicPr>
        <p:blipFill>
          <a:blip r:embed="rId6" cstate="print"/>
          <a:srcRect r="8696"/>
          <a:stretch>
            <a:fillRect/>
          </a:stretch>
        </p:blipFill>
        <p:spPr bwMode="auto">
          <a:xfrm>
            <a:off x="4500563" y="1787525"/>
            <a:ext cx="4406900" cy="4292600"/>
          </a:xfrm>
          <a:prstGeom prst="rect">
            <a:avLst/>
          </a:prstGeom>
          <a:noFill/>
          <a:ln w="9525">
            <a:noFill/>
            <a:miter lim="800000"/>
            <a:headEnd/>
            <a:tailEnd/>
          </a:ln>
        </p:spPr>
      </p:pic>
      <p:sp>
        <p:nvSpPr>
          <p:cNvPr id="30727" name="Text Box 10"/>
          <p:cNvSpPr txBox="1">
            <a:spLocks noChangeArrowheads="1"/>
          </p:cNvSpPr>
          <p:nvPr/>
        </p:nvSpPr>
        <p:spPr bwMode="auto">
          <a:xfrm>
            <a:off x="6261100" y="3498850"/>
            <a:ext cx="846138" cy="304800"/>
          </a:xfrm>
          <a:prstGeom prst="rect">
            <a:avLst/>
          </a:prstGeom>
          <a:noFill/>
          <a:ln w="9525">
            <a:noFill/>
            <a:miter lim="800000"/>
            <a:headEnd/>
            <a:tailEnd/>
          </a:ln>
        </p:spPr>
        <p:txBody>
          <a:bodyPr wrap="none">
            <a:spAutoFit/>
          </a:bodyPr>
          <a:lstStyle/>
          <a:p>
            <a:pPr eaLnBrk="1" hangingPunct="1"/>
            <a:r>
              <a:rPr lang="en-US" sz="1400" b="0">
                <a:solidFill>
                  <a:srgbClr val="FFCCCC"/>
                </a:solidFill>
                <a:latin typeface="Arial" pitchFamily="34" charset="0"/>
                <a:ea typeface="ＭＳ Ｐゴシック" pitchFamily="34" charset="-128"/>
              </a:rPr>
              <a:t>Bivalves</a:t>
            </a:r>
          </a:p>
        </p:txBody>
      </p:sp>
      <p:sp>
        <p:nvSpPr>
          <p:cNvPr id="30728" name="Text Box 11"/>
          <p:cNvSpPr txBox="1">
            <a:spLocks noChangeArrowheads="1"/>
          </p:cNvSpPr>
          <p:nvPr/>
        </p:nvSpPr>
        <p:spPr bwMode="auto">
          <a:xfrm>
            <a:off x="7556500" y="3346450"/>
            <a:ext cx="539750" cy="304800"/>
          </a:xfrm>
          <a:prstGeom prst="rect">
            <a:avLst/>
          </a:prstGeom>
          <a:noFill/>
          <a:ln w="9525">
            <a:noFill/>
            <a:miter lim="800000"/>
            <a:headEnd/>
            <a:tailEnd/>
          </a:ln>
        </p:spPr>
        <p:txBody>
          <a:bodyPr wrap="none">
            <a:spAutoFit/>
          </a:bodyPr>
          <a:lstStyle/>
          <a:p>
            <a:pPr eaLnBrk="1" hangingPunct="1"/>
            <a:r>
              <a:rPr lang="en-US" sz="1400" b="0">
                <a:solidFill>
                  <a:srgbClr val="FFCCCC"/>
                </a:solidFill>
                <a:latin typeface="Arial" pitchFamily="34" charset="0"/>
                <a:ea typeface="ＭＳ Ｐゴシック" pitchFamily="34" charset="-128"/>
              </a:rPr>
              <a:t>Kelp</a:t>
            </a:r>
          </a:p>
        </p:txBody>
      </p:sp>
      <p:sp>
        <p:nvSpPr>
          <p:cNvPr id="30729" name="Text Box 12"/>
          <p:cNvSpPr txBox="1">
            <a:spLocks noChangeArrowheads="1"/>
          </p:cNvSpPr>
          <p:nvPr/>
        </p:nvSpPr>
        <p:spPr bwMode="auto">
          <a:xfrm>
            <a:off x="6040438" y="4946650"/>
            <a:ext cx="1041400" cy="304800"/>
          </a:xfrm>
          <a:prstGeom prst="rect">
            <a:avLst/>
          </a:prstGeom>
          <a:noFill/>
          <a:ln w="9525">
            <a:noFill/>
            <a:miter lim="800000"/>
            <a:headEnd/>
            <a:tailEnd/>
          </a:ln>
        </p:spPr>
        <p:txBody>
          <a:bodyPr wrap="none">
            <a:spAutoFit/>
          </a:bodyPr>
          <a:lstStyle/>
          <a:p>
            <a:pPr eaLnBrk="1" hangingPunct="1"/>
            <a:r>
              <a:rPr lang="en-US" sz="1400" b="0">
                <a:solidFill>
                  <a:srgbClr val="FFCCCC"/>
                </a:solidFill>
                <a:latin typeface="Arial" pitchFamily="34" charset="0"/>
                <a:ea typeface="ＭＳ Ｐゴシック" pitchFamily="34" charset="-128"/>
              </a:rPr>
              <a:t>Fish cages</a:t>
            </a:r>
          </a:p>
        </p:txBody>
      </p:sp>
      <p:sp>
        <p:nvSpPr>
          <p:cNvPr id="30730" name="Rectangle 13"/>
          <p:cNvSpPr>
            <a:spLocks noChangeArrowheads="1"/>
          </p:cNvSpPr>
          <p:nvPr/>
        </p:nvSpPr>
        <p:spPr bwMode="auto">
          <a:xfrm>
            <a:off x="4594225" y="1787525"/>
            <a:ext cx="3784600" cy="715963"/>
          </a:xfrm>
          <a:prstGeom prst="rect">
            <a:avLst/>
          </a:prstGeom>
          <a:noFill/>
          <a:ln w="9525">
            <a:noFill/>
            <a:miter lim="800000"/>
            <a:headEnd/>
            <a:tailEnd/>
          </a:ln>
        </p:spPr>
        <p:txBody>
          <a:bodyPr>
            <a:spAutoFit/>
          </a:bodyPr>
          <a:lstStyle/>
          <a:p>
            <a:pPr eaLnBrk="1" hangingPunct="1">
              <a:lnSpc>
                <a:spcPct val="85000"/>
              </a:lnSpc>
            </a:pPr>
            <a:r>
              <a:rPr lang="en-US" sz="1600">
                <a:solidFill>
                  <a:srgbClr val="002060"/>
                </a:solidFill>
                <a:latin typeface="Arial" pitchFamily="34" charset="0"/>
                <a:ea typeface="ＭＳ Ｐゴシック" pitchFamily="34" charset="-128"/>
                <a:cs typeface="Times New Roman" pitchFamily="18" charset="0"/>
              </a:rPr>
              <a:t>Area: 140 km</a:t>
            </a:r>
            <a:r>
              <a:rPr lang="en-US" sz="1600" baseline="30000">
                <a:solidFill>
                  <a:srgbClr val="002060"/>
                </a:solidFill>
                <a:latin typeface="Arial" pitchFamily="34" charset="0"/>
                <a:ea typeface="ＭＳ Ｐゴシック" pitchFamily="34" charset="-128"/>
                <a:cs typeface="Times New Roman" pitchFamily="18" charset="0"/>
              </a:rPr>
              <a:t>2</a:t>
            </a:r>
            <a:r>
              <a:rPr lang="en-US" sz="1600">
                <a:solidFill>
                  <a:srgbClr val="002060"/>
                </a:solidFill>
                <a:latin typeface="Arial" pitchFamily="34" charset="0"/>
                <a:ea typeface="ＭＳ Ｐゴシック" pitchFamily="34" charset="-128"/>
                <a:cs typeface="Times New Roman" pitchFamily="18" charset="0"/>
              </a:rPr>
              <a:t> (mean depth 8 m)</a:t>
            </a:r>
          </a:p>
          <a:p>
            <a:pPr eaLnBrk="1" hangingPunct="1">
              <a:lnSpc>
                <a:spcPct val="85000"/>
              </a:lnSpc>
            </a:pPr>
            <a:r>
              <a:rPr lang="en-US" sz="1600">
                <a:solidFill>
                  <a:srgbClr val="002060"/>
                </a:solidFill>
                <a:latin typeface="Arial" pitchFamily="34" charset="0"/>
                <a:ea typeface="ＭＳ Ｐゴシック" pitchFamily="34" charset="-128"/>
                <a:cs typeface="Times New Roman" pitchFamily="18" charset="0"/>
              </a:rPr>
              <a:t>Fully saline</a:t>
            </a:r>
          </a:p>
          <a:p>
            <a:pPr eaLnBrk="1" hangingPunct="1">
              <a:lnSpc>
                <a:spcPct val="85000"/>
              </a:lnSpc>
            </a:pPr>
            <a:r>
              <a:rPr lang="en-US" sz="1600">
                <a:solidFill>
                  <a:srgbClr val="002060"/>
                </a:solidFill>
                <a:latin typeface="Arial" pitchFamily="34" charset="0"/>
                <a:ea typeface="ＭＳ Ｐゴシック" pitchFamily="34" charset="-128"/>
                <a:cs typeface="Times New Roman" pitchFamily="18" charset="0"/>
              </a:rPr>
              <a:t>Mean temperature: 12 ºC</a:t>
            </a:r>
          </a:p>
        </p:txBody>
      </p:sp>
      <p:sp>
        <p:nvSpPr>
          <p:cNvPr id="30731" name="Rectangle 14"/>
          <p:cNvSpPr>
            <a:spLocks noChangeArrowheads="1"/>
          </p:cNvSpPr>
          <p:nvPr/>
        </p:nvSpPr>
        <p:spPr bwMode="auto">
          <a:xfrm>
            <a:off x="917575" y="4237038"/>
            <a:ext cx="3429000" cy="1547812"/>
          </a:xfrm>
          <a:prstGeom prst="rect">
            <a:avLst/>
          </a:prstGeom>
          <a:noFill/>
          <a:ln w="9525">
            <a:noFill/>
            <a:miter lim="800000"/>
            <a:headEnd/>
            <a:tailEnd/>
          </a:ln>
        </p:spPr>
        <p:txBody>
          <a:bodyPr>
            <a:spAutoFit/>
          </a:bodyPr>
          <a:lstStyle/>
          <a:p>
            <a:pPr eaLnBrk="1" hangingPunct="1">
              <a:lnSpc>
                <a:spcPct val="85000"/>
              </a:lnSpc>
              <a:tabLst>
                <a:tab pos="2667000" algn="ctr"/>
              </a:tabLst>
            </a:pPr>
            <a:r>
              <a:rPr lang="en-US" sz="1600" b="0">
                <a:solidFill>
                  <a:srgbClr val="FFFF99"/>
                </a:solidFill>
                <a:latin typeface="Arial" pitchFamily="34" charset="0"/>
                <a:ea typeface="ＭＳ Ｐゴシック" pitchFamily="34" charset="-128"/>
                <a:cs typeface="Times New Roman" pitchFamily="18" charset="0"/>
              </a:rPr>
              <a:t>Pacific oyster:	150 000 t y</a:t>
            </a:r>
            <a:r>
              <a:rPr lang="en-US" sz="1600" b="0" baseline="30000">
                <a:solidFill>
                  <a:srgbClr val="FFFF99"/>
                </a:solidFill>
                <a:latin typeface="Arial" pitchFamily="34" charset="0"/>
                <a:ea typeface="ＭＳ Ｐゴシック" pitchFamily="34" charset="-128"/>
                <a:cs typeface="Times New Roman" pitchFamily="18" charset="0"/>
              </a:rPr>
              <a:t>-1</a:t>
            </a:r>
            <a:r>
              <a:rPr lang="en-US" sz="1600" b="0">
                <a:solidFill>
                  <a:srgbClr val="FFFF99"/>
                </a:solidFill>
                <a:latin typeface="Arial" pitchFamily="34" charset="0"/>
                <a:ea typeface="ＭＳ Ｐゴシック" pitchFamily="34" charset="-128"/>
                <a:cs typeface="Times New Roman" pitchFamily="18" charset="0"/>
              </a:rPr>
              <a:t> </a:t>
            </a:r>
          </a:p>
          <a:p>
            <a:pPr eaLnBrk="1" hangingPunct="1">
              <a:lnSpc>
                <a:spcPct val="85000"/>
              </a:lnSpc>
              <a:tabLst>
                <a:tab pos="2667000" algn="ctr"/>
              </a:tabLst>
            </a:pPr>
            <a:r>
              <a:rPr lang="en-US" sz="1600" b="0">
                <a:solidFill>
                  <a:srgbClr val="FFFF99"/>
                </a:solidFill>
                <a:latin typeface="Arial" pitchFamily="34" charset="0"/>
                <a:ea typeface="ＭＳ Ｐゴシック" pitchFamily="34" charset="-128"/>
                <a:cs typeface="Times New Roman" pitchFamily="18" charset="0"/>
              </a:rPr>
              <a:t>Chinese scallop: 	5 000 t y</a:t>
            </a:r>
            <a:r>
              <a:rPr lang="en-US" sz="1600" b="0" baseline="30000">
                <a:solidFill>
                  <a:srgbClr val="FFFF99"/>
                </a:solidFill>
                <a:latin typeface="Arial" pitchFamily="34" charset="0"/>
                <a:ea typeface="ＭＳ Ｐゴシック" pitchFamily="34" charset="-128"/>
                <a:cs typeface="Times New Roman" pitchFamily="18" charset="0"/>
              </a:rPr>
              <a:t>-1</a:t>
            </a:r>
            <a:endParaRPr lang="en-US" sz="1600" b="0">
              <a:solidFill>
                <a:srgbClr val="FFFF99"/>
              </a:solidFill>
              <a:latin typeface="Arial" pitchFamily="34" charset="0"/>
              <a:ea typeface="ＭＳ Ｐゴシック" pitchFamily="34" charset="-128"/>
            </a:endParaRPr>
          </a:p>
          <a:p>
            <a:pPr eaLnBrk="1" hangingPunct="1">
              <a:lnSpc>
                <a:spcPct val="85000"/>
              </a:lnSpc>
              <a:tabLst>
                <a:tab pos="2667000" algn="ctr"/>
              </a:tabLst>
            </a:pPr>
            <a:r>
              <a:rPr lang="en-US" sz="1600" b="0">
                <a:solidFill>
                  <a:srgbClr val="FFFF99"/>
                </a:solidFill>
                <a:latin typeface="Arial" pitchFamily="34" charset="0"/>
                <a:ea typeface="ＭＳ Ｐゴシック" pitchFamily="34" charset="-128"/>
                <a:cs typeface="Times New Roman" pitchFamily="18" charset="0"/>
              </a:rPr>
              <a:t>Kelp:	84 500 t y</a:t>
            </a:r>
            <a:r>
              <a:rPr lang="en-US" sz="1600" b="0" baseline="30000">
                <a:solidFill>
                  <a:srgbClr val="FFFF99"/>
                </a:solidFill>
                <a:latin typeface="Arial" pitchFamily="34" charset="0"/>
                <a:ea typeface="ＭＳ Ｐゴシック" pitchFamily="34" charset="-128"/>
                <a:cs typeface="Times New Roman" pitchFamily="18" charset="0"/>
              </a:rPr>
              <a:t>-1</a:t>
            </a:r>
          </a:p>
          <a:p>
            <a:pPr eaLnBrk="1" hangingPunct="1">
              <a:lnSpc>
                <a:spcPct val="85000"/>
              </a:lnSpc>
              <a:tabLst>
                <a:tab pos="2667000" algn="ctr"/>
              </a:tabLst>
            </a:pPr>
            <a:r>
              <a:rPr lang="en-US" sz="1600" b="0">
                <a:solidFill>
                  <a:srgbClr val="FFFF99"/>
                </a:solidFill>
                <a:latin typeface="Arial" pitchFamily="34" charset="0"/>
                <a:ea typeface="ＭＳ Ｐゴシック" pitchFamily="34" charset="-128"/>
                <a:cs typeface="Times New Roman" pitchFamily="18" charset="0"/>
              </a:rPr>
              <a:t>Japanese Flounder:	12 000 t y</a:t>
            </a:r>
            <a:r>
              <a:rPr lang="en-US" sz="1600" b="0" baseline="30000">
                <a:solidFill>
                  <a:srgbClr val="FFFF99"/>
                </a:solidFill>
                <a:latin typeface="Arial" pitchFamily="34" charset="0"/>
                <a:ea typeface="ＭＳ Ｐゴシック" pitchFamily="34" charset="-128"/>
                <a:cs typeface="Times New Roman" pitchFamily="18" charset="0"/>
              </a:rPr>
              <a:t>-1</a:t>
            </a:r>
            <a:endParaRPr lang="en-US" sz="1600" b="0">
              <a:solidFill>
                <a:srgbClr val="FFFF99"/>
              </a:solidFill>
              <a:latin typeface="Arial" pitchFamily="34" charset="0"/>
              <a:ea typeface="ＭＳ Ｐゴシック" pitchFamily="34" charset="-128"/>
              <a:cs typeface="Times New Roman" pitchFamily="18" charset="0"/>
            </a:endParaRPr>
          </a:p>
          <a:p>
            <a:pPr eaLnBrk="1" hangingPunct="1">
              <a:lnSpc>
                <a:spcPct val="85000"/>
              </a:lnSpc>
              <a:tabLst>
                <a:tab pos="2667000" algn="ctr"/>
              </a:tabLst>
            </a:pPr>
            <a:r>
              <a:rPr lang="en-US" sz="1600" b="0">
                <a:solidFill>
                  <a:srgbClr val="FFFF99"/>
                </a:solidFill>
                <a:latin typeface="Arial" pitchFamily="34" charset="0"/>
                <a:ea typeface="ＭＳ Ｐゴシック" pitchFamily="34" charset="-128"/>
                <a:cs typeface="Times New Roman" pitchFamily="18" charset="0"/>
              </a:rPr>
              <a:t>Fugu:	12 000 t y</a:t>
            </a:r>
            <a:r>
              <a:rPr lang="en-US" sz="1600" b="0" baseline="30000">
                <a:solidFill>
                  <a:srgbClr val="FFFF99"/>
                </a:solidFill>
                <a:latin typeface="Arial" pitchFamily="34" charset="0"/>
                <a:ea typeface="ＭＳ Ｐゴシック" pitchFamily="34" charset="-128"/>
                <a:cs typeface="Times New Roman" pitchFamily="18" charset="0"/>
              </a:rPr>
              <a:t>-1</a:t>
            </a:r>
          </a:p>
          <a:p>
            <a:pPr eaLnBrk="1" hangingPunct="1">
              <a:lnSpc>
                <a:spcPct val="85000"/>
              </a:lnSpc>
              <a:tabLst>
                <a:tab pos="2667000" algn="ctr"/>
              </a:tabLst>
            </a:pPr>
            <a:r>
              <a:rPr lang="en-US" sz="1600" b="0">
                <a:solidFill>
                  <a:srgbClr val="FFFF99"/>
                </a:solidFill>
                <a:latin typeface="Arial" pitchFamily="34" charset="0"/>
                <a:ea typeface="ＭＳ Ｐゴシック" pitchFamily="34" charset="-128"/>
                <a:cs typeface="Times New Roman" pitchFamily="18" charset="0"/>
              </a:rPr>
              <a:t>Total value:	150-200 MUSD</a:t>
            </a:r>
          </a:p>
          <a:p>
            <a:pPr eaLnBrk="1" hangingPunct="1">
              <a:lnSpc>
                <a:spcPct val="85000"/>
              </a:lnSpc>
              <a:tabLst>
                <a:tab pos="2667000" algn="ctr"/>
              </a:tabLst>
            </a:pPr>
            <a:endParaRPr lang="en-US" sz="1600" b="0">
              <a:solidFill>
                <a:srgbClr val="FFFF99"/>
              </a:solidFill>
              <a:latin typeface="Arial" pitchFamily="34" charset="0"/>
              <a:ea typeface="ＭＳ Ｐゴシック" pitchFamily="34" charset="-128"/>
              <a:cs typeface="Times New Roman" pitchFamily="18" charset="0"/>
            </a:endParaRPr>
          </a:p>
        </p:txBody>
      </p:sp>
      <p:sp>
        <p:nvSpPr>
          <p:cNvPr id="30732" name="Rectangle 11"/>
          <p:cNvSpPr>
            <a:spLocks noChangeArrowheads="1"/>
          </p:cNvSpPr>
          <p:nvPr/>
        </p:nvSpPr>
        <p:spPr bwMode="auto">
          <a:xfrm>
            <a:off x="250825" y="6229350"/>
            <a:ext cx="5651500" cy="368300"/>
          </a:xfrm>
          <a:prstGeom prst="rect">
            <a:avLst/>
          </a:prstGeom>
          <a:noFill/>
          <a:ln w="9525">
            <a:noFill/>
            <a:miter lim="800000"/>
            <a:headEnd/>
            <a:tailEnd/>
          </a:ln>
        </p:spPr>
        <p:txBody>
          <a:bodyPr wrap="none">
            <a:spAutoFit/>
          </a:bodyPr>
          <a:lstStyle/>
          <a:p>
            <a:pPr defTabSz="457200" eaLnBrk="1" hangingPunct="1"/>
            <a:r>
              <a:rPr lang="en-US" b="0">
                <a:solidFill>
                  <a:srgbClr val="EEECE1"/>
                </a:solidFill>
                <a:latin typeface="Arial" pitchFamily="34" charset="0"/>
                <a:ea typeface="ＭＳ Ｐゴシック" pitchFamily="34" charset="-128"/>
              </a:rPr>
              <a:t>Sanggou Wan, northeast China (</a:t>
            </a:r>
            <a:r>
              <a:rPr lang="en-US" b="0" u="sng">
                <a:solidFill>
                  <a:srgbClr val="B6DFE3"/>
                </a:solidFill>
                <a:latin typeface="Arial" pitchFamily="34" charset="0"/>
                <a:ea typeface="ＭＳ Ｐゴシック" pitchFamily="34" charset="-128"/>
              </a:rPr>
              <a:t>http://biaoqiang.org</a:t>
            </a:r>
            <a:r>
              <a:rPr lang="en-US" b="0">
                <a:solidFill>
                  <a:srgbClr val="EEECE1"/>
                </a:solidFill>
                <a:latin typeface="Arial" pitchFamily="34" charset="0"/>
                <a:ea typeface="ＭＳ Ｐゴシック" pitchFamily="34" charset="-128"/>
              </a:rPr>
              <a:t>)</a:t>
            </a:r>
            <a:endParaRPr lang="en-US" b="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402119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noAutofit/>
          </a:bodyPr>
          <a:lstStyle/>
          <a:p>
            <a:pPr algn="l"/>
            <a:r>
              <a:rPr lang="en-GB" sz="3200" dirty="0" smtClean="0"/>
              <a:t>V-M: </a:t>
            </a:r>
            <a:r>
              <a:rPr lang="en-GB" sz="3200" dirty="0" err="1" smtClean="0"/>
              <a:t>Modelação</a:t>
            </a:r>
            <a:r>
              <a:rPr lang="en-GB" sz="3200" dirty="0" smtClean="0"/>
              <a:t>: from technologies to tools</a:t>
            </a:r>
            <a:endParaRPr lang="en-GB" sz="3200" dirty="0"/>
          </a:p>
        </p:txBody>
      </p:sp>
      <p:sp>
        <p:nvSpPr>
          <p:cNvPr id="3" name="Content Placeholder 2"/>
          <p:cNvSpPr>
            <a:spLocks noGrp="1"/>
          </p:cNvSpPr>
          <p:nvPr>
            <p:ph idx="1"/>
          </p:nvPr>
        </p:nvSpPr>
        <p:spPr>
          <a:xfrm>
            <a:off x="457200" y="2564904"/>
            <a:ext cx="8229600" cy="3561259"/>
          </a:xfrm>
        </p:spPr>
        <p:txBody>
          <a:bodyPr/>
          <a:lstStyle/>
          <a:p>
            <a:pPr marL="0" indent="0" algn="just" defTabSz="457200">
              <a:buClr>
                <a:srgbClr val="00B0F0"/>
              </a:buClr>
              <a:buSzPct val="190000"/>
              <a:buNone/>
            </a:pPr>
            <a:r>
              <a:rPr lang="en-US" dirty="0" err="1">
                <a:solidFill>
                  <a:srgbClr val="000000"/>
                </a:solidFill>
                <a:latin typeface="Arial" pitchFamily="34" charset="0"/>
              </a:rPr>
              <a:t>Modelling</a:t>
            </a:r>
            <a:r>
              <a:rPr lang="en-US" dirty="0">
                <a:solidFill>
                  <a:srgbClr val="000000"/>
                </a:solidFill>
                <a:latin typeface="Arial" pitchFamily="34" charset="0"/>
              </a:rPr>
              <a:t> tools </a:t>
            </a:r>
            <a:r>
              <a:rPr lang="en-US" dirty="0" smtClean="0">
                <a:solidFill>
                  <a:srgbClr val="000000"/>
                </a:solidFill>
                <a:latin typeface="Arial" pitchFamily="34" charset="0"/>
              </a:rPr>
              <a:t>is the </a:t>
            </a:r>
            <a:r>
              <a:rPr lang="en-US" dirty="0">
                <a:solidFill>
                  <a:srgbClr val="000000"/>
                </a:solidFill>
                <a:latin typeface="Arial" pitchFamily="34" charset="0"/>
              </a:rPr>
              <a:t>way by which information is used for a </a:t>
            </a:r>
            <a:r>
              <a:rPr lang="en-US" dirty="0" smtClean="0">
                <a:solidFill>
                  <a:srgbClr val="000000"/>
                </a:solidFill>
                <a:latin typeface="Arial" pitchFamily="34" charset="0"/>
              </a:rPr>
              <a:t>given purpose </a:t>
            </a:r>
            <a:r>
              <a:rPr lang="en-US" dirty="0">
                <a:solidFill>
                  <a:srgbClr val="000000"/>
                </a:solidFill>
                <a:latin typeface="Arial" pitchFamily="34" charset="0"/>
              </a:rPr>
              <a:t>and the link to data collection technology.</a:t>
            </a:r>
          </a:p>
          <a:p>
            <a:endParaRPr lang="en-GB" dirty="0"/>
          </a:p>
        </p:txBody>
      </p:sp>
    </p:spTree>
    <p:extLst>
      <p:ext uri="{BB962C8B-B14F-4D97-AF65-F5344CB8AC3E}">
        <p14:creationId xmlns:p14="http://schemas.microsoft.com/office/powerpoint/2010/main" val="3471004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21704" y="1094160"/>
            <a:ext cx="8065342" cy="4783112"/>
            <a:chOff x="68263" y="446088"/>
            <a:chExt cx="9256712" cy="5649324"/>
          </a:xfrm>
        </p:grpSpPr>
        <p:sp>
          <p:nvSpPr>
            <p:cNvPr id="4" name="Rounded Rectangle 3"/>
            <p:cNvSpPr/>
            <p:nvPr/>
          </p:nvSpPr>
          <p:spPr>
            <a:xfrm>
              <a:off x="373063" y="1054100"/>
              <a:ext cx="1657350" cy="71913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400" dirty="0">
                  <a:solidFill>
                    <a:schemeClr val="tx1">
                      <a:lumMod val="95000"/>
                      <a:lumOff val="5000"/>
                    </a:schemeClr>
                  </a:solidFill>
                </a:rPr>
                <a:t>BarcaWin2000</a:t>
              </a:r>
            </a:p>
          </p:txBody>
        </p:sp>
        <p:sp>
          <p:nvSpPr>
            <p:cNvPr id="5" name="Rounded Rectangle 4"/>
            <p:cNvSpPr/>
            <p:nvPr/>
          </p:nvSpPr>
          <p:spPr>
            <a:xfrm>
              <a:off x="373063" y="1987550"/>
              <a:ext cx="1655762" cy="71913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400" dirty="0">
                  <a:solidFill>
                    <a:schemeClr val="tx1">
                      <a:lumMod val="95000"/>
                      <a:lumOff val="5000"/>
                    </a:schemeClr>
                  </a:solidFill>
                </a:rPr>
                <a:t>SIG</a:t>
              </a:r>
            </a:p>
          </p:txBody>
        </p:sp>
        <p:sp>
          <p:nvSpPr>
            <p:cNvPr id="8" name="Rounded Rectangle 7"/>
            <p:cNvSpPr/>
            <p:nvPr/>
          </p:nvSpPr>
          <p:spPr>
            <a:xfrm>
              <a:off x="684213" y="5084763"/>
              <a:ext cx="2254250" cy="100012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err="1">
                  <a:solidFill>
                    <a:schemeClr val="tx1"/>
                  </a:solidFill>
                  <a:cs typeface="Arial" charset="0"/>
                </a:rPr>
                <a:t>Modelo</a:t>
              </a:r>
              <a:r>
                <a:rPr lang="en-GB" sz="1400" b="1" dirty="0">
                  <a:solidFill>
                    <a:schemeClr val="tx1"/>
                  </a:solidFill>
                  <a:cs typeface="Arial" charset="0"/>
                </a:rPr>
                <a:t> </a:t>
              </a:r>
              <a:r>
                <a:rPr lang="en-GB" sz="1400" b="1" dirty="0" err="1">
                  <a:solidFill>
                    <a:schemeClr val="tx1"/>
                  </a:solidFill>
                  <a:cs typeface="Arial" charset="0"/>
                </a:rPr>
                <a:t>hidrológico</a:t>
              </a:r>
              <a:endParaRPr lang="en-GB" sz="1400" b="1" dirty="0">
                <a:solidFill>
                  <a:schemeClr val="tx1"/>
                </a:solidFill>
                <a:cs typeface="Arial" charset="0"/>
              </a:endParaRPr>
            </a:p>
            <a:p>
              <a:pPr algn="ctr">
                <a:defRPr/>
              </a:pPr>
              <a:r>
                <a:rPr lang="en-GB" sz="1400" dirty="0">
                  <a:solidFill>
                    <a:schemeClr val="tx1"/>
                  </a:solidFill>
                  <a:effectLst>
                    <a:outerShdw blurRad="38100" dist="38100" dir="2700000" algn="tl">
                      <a:srgbClr val="FFFFFF"/>
                    </a:outerShdw>
                  </a:effectLst>
                  <a:cs typeface="Arial" charset="0"/>
                </a:rPr>
                <a:t>SWAT</a:t>
              </a:r>
            </a:p>
          </p:txBody>
        </p:sp>
        <p:sp>
          <p:nvSpPr>
            <p:cNvPr id="11" name="Rounded Rectangle 10"/>
            <p:cNvSpPr/>
            <p:nvPr/>
          </p:nvSpPr>
          <p:spPr>
            <a:xfrm>
              <a:off x="6588125" y="5084763"/>
              <a:ext cx="2251075" cy="100012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err="1">
                  <a:solidFill>
                    <a:schemeClr val="tx1"/>
                  </a:solidFill>
                  <a:cs typeface="Arial" charset="0"/>
                </a:rPr>
                <a:t>Modelo</a:t>
              </a:r>
              <a:r>
                <a:rPr lang="en-GB" sz="1400" b="1" dirty="0">
                  <a:solidFill>
                    <a:schemeClr val="tx1"/>
                  </a:solidFill>
                  <a:cs typeface="Arial" charset="0"/>
                </a:rPr>
                <a:t> </a:t>
              </a:r>
              <a:r>
                <a:rPr lang="en-GB" sz="1400" b="1" dirty="0" err="1">
                  <a:solidFill>
                    <a:schemeClr val="tx1"/>
                  </a:solidFill>
                  <a:cs typeface="Arial" charset="0"/>
                </a:rPr>
                <a:t>hidrodinâmico</a:t>
              </a:r>
              <a:endParaRPr lang="en-GB" sz="1400" b="1" dirty="0">
                <a:solidFill>
                  <a:schemeClr val="tx1"/>
                </a:solidFill>
                <a:cs typeface="Arial" charset="0"/>
              </a:endParaRPr>
            </a:p>
            <a:p>
              <a:pPr algn="ctr">
                <a:defRPr/>
              </a:pPr>
              <a:r>
                <a:rPr lang="en-GB" sz="1400" dirty="0">
                  <a:solidFill>
                    <a:schemeClr val="tx1"/>
                  </a:solidFill>
                  <a:effectLst>
                    <a:outerShdw blurRad="38100" dist="38100" dir="2700000" algn="tl">
                      <a:srgbClr val="FFFFFF"/>
                    </a:outerShdw>
                  </a:effectLst>
                  <a:cs typeface="Arial" charset="0"/>
                </a:rPr>
                <a:t>Delft3D -FLOW</a:t>
              </a:r>
            </a:p>
          </p:txBody>
        </p:sp>
        <p:sp>
          <p:nvSpPr>
            <p:cNvPr id="12" name="Rounded Rectangle 11"/>
            <p:cNvSpPr/>
            <p:nvPr/>
          </p:nvSpPr>
          <p:spPr>
            <a:xfrm>
              <a:off x="2843213" y="3500438"/>
              <a:ext cx="3673475" cy="121285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err="1">
                  <a:solidFill>
                    <a:schemeClr val="tx1"/>
                  </a:solidFill>
                  <a:cs typeface="Arial" charset="0"/>
                </a:rPr>
                <a:t>Modelo</a:t>
              </a:r>
              <a:r>
                <a:rPr lang="en-GB" sz="1400" b="1" dirty="0">
                  <a:solidFill>
                    <a:schemeClr val="tx1"/>
                  </a:solidFill>
                  <a:cs typeface="Arial" charset="0"/>
                </a:rPr>
                <a:t> </a:t>
              </a:r>
              <a:r>
                <a:rPr lang="en-GB" sz="1400" b="1" dirty="0" err="1">
                  <a:solidFill>
                    <a:schemeClr val="tx1"/>
                  </a:solidFill>
                  <a:cs typeface="Arial" charset="0"/>
                </a:rPr>
                <a:t>ecológico</a:t>
              </a:r>
              <a:r>
                <a:rPr lang="en-GB" sz="1400" b="1" dirty="0">
                  <a:solidFill>
                    <a:schemeClr val="tx1"/>
                  </a:solidFill>
                  <a:cs typeface="Arial" charset="0"/>
                </a:rPr>
                <a:t> de gest</a:t>
              </a:r>
              <a:r>
                <a:rPr lang="pt-PT" sz="1400" b="1" dirty="0">
                  <a:solidFill>
                    <a:schemeClr val="tx1"/>
                  </a:solidFill>
                  <a:cs typeface="Arial" charset="0"/>
                </a:rPr>
                <a:t>ã</a:t>
              </a:r>
              <a:r>
                <a:rPr lang="en-GB" sz="1400" b="1" dirty="0">
                  <a:solidFill>
                    <a:schemeClr val="tx1"/>
                  </a:solidFill>
                  <a:cs typeface="Arial" charset="0"/>
                </a:rPr>
                <a:t>o a </a:t>
              </a:r>
              <a:r>
                <a:rPr lang="en-GB" sz="1400" b="1" dirty="0" err="1">
                  <a:solidFill>
                    <a:schemeClr val="tx1"/>
                  </a:solidFill>
                  <a:cs typeface="Arial" charset="0"/>
                </a:rPr>
                <a:t>escala</a:t>
              </a:r>
              <a:r>
                <a:rPr lang="en-GB" sz="1400" b="1" dirty="0">
                  <a:solidFill>
                    <a:schemeClr val="tx1"/>
                  </a:solidFill>
                  <a:cs typeface="Arial" charset="0"/>
                </a:rPr>
                <a:t> do </a:t>
              </a:r>
              <a:r>
                <a:rPr lang="en-GB" sz="1400" b="1" dirty="0" err="1">
                  <a:solidFill>
                    <a:schemeClr val="tx1"/>
                  </a:solidFill>
                  <a:cs typeface="Arial" charset="0"/>
                </a:rPr>
                <a:t>sistema</a:t>
              </a:r>
              <a:endParaRPr lang="en-GB" sz="1400" b="1" dirty="0">
                <a:solidFill>
                  <a:schemeClr val="tx1"/>
                </a:solidFill>
                <a:cs typeface="Arial" charset="0"/>
              </a:endParaRPr>
            </a:p>
            <a:p>
              <a:pPr algn="ctr">
                <a:defRPr/>
              </a:pPr>
              <a:r>
                <a:rPr lang="en-GB" sz="1400" dirty="0">
                  <a:solidFill>
                    <a:schemeClr val="tx1"/>
                  </a:solidFill>
                  <a:effectLst>
                    <a:outerShdw blurRad="38100" dist="38100" dir="2700000" algn="tl">
                      <a:srgbClr val="FFFFFF"/>
                    </a:outerShdw>
                  </a:effectLst>
                  <a:cs typeface="Arial" charset="0"/>
                </a:rPr>
                <a:t>EcoWin2000</a:t>
              </a:r>
            </a:p>
          </p:txBody>
        </p:sp>
        <p:sp>
          <p:nvSpPr>
            <p:cNvPr id="13323" name="TextBox 22"/>
            <p:cNvSpPr txBox="1">
              <a:spLocks noChangeArrowheads="1"/>
            </p:cNvSpPr>
            <p:nvPr/>
          </p:nvSpPr>
          <p:spPr bwMode="auto">
            <a:xfrm>
              <a:off x="288925" y="554038"/>
              <a:ext cx="1825625" cy="35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a:defRPr/>
              </a:pPr>
              <a:r>
                <a:rPr lang="en-GB" sz="1400" b="1" dirty="0" err="1" smtClean="0">
                  <a:solidFill>
                    <a:schemeClr val="accent6">
                      <a:lumMod val="60000"/>
                      <a:lumOff val="40000"/>
                    </a:schemeClr>
                  </a:solidFill>
                </a:rPr>
                <a:t>Análise</a:t>
              </a:r>
              <a:r>
                <a:rPr lang="en-GB" sz="1400" b="1" dirty="0" smtClean="0">
                  <a:solidFill>
                    <a:schemeClr val="accent6">
                      <a:lumMod val="60000"/>
                      <a:lumOff val="40000"/>
                    </a:schemeClr>
                  </a:solidFill>
                </a:rPr>
                <a:t> de dados</a:t>
              </a:r>
            </a:p>
          </p:txBody>
        </p:sp>
        <p:sp>
          <p:nvSpPr>
            <p:cNvPr id="26" name="Rounded Rectangle 25"/>
            <p:cNvSpPr/>
            <p:nvPr/>
          </p:nvSpPr>
          <p:spPr>
            <a:xfrm>
              <a:off x="6877050" y="1109663"/>
              <a:ext cx="2447925" cy="122396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err="1">
                  <a:solidFill>
                    <a:schemeClr val="tx1"/>
                  </a:solidFill>
                  <a:cs typeface="Arial" charset="0"/>
                </a:rPr>
                <a:t>Modelos</a:t>
              </a:r>
              <a:r>
                <a:rPr lang="en-GB" sz="1400" b="1" dirty="0">
                  <a:solidFill>
                    <a:schemeClr val="tx1"/>
                  </a:solidFill>
                  <a:cs typeface="Arial" charset="0"/>
                </a:rPr>
                <a:t> de </a:t>
              </a:r>
              <a:r>
                <a:rPr lang="en-GB" sz="1400" b="1" dirty="0" err="1">
                  <a:solidFill>
                    <a:schemeClr val="tx1"/>
                  </a:solidFill>
                  <a:cs typeface="Arial" charset="0"/>
                </a:rPr>
                <a:t>gestão</a:t>
              </a:r>
              <a:r>
                <a:rPr lang="en-GB" sz="1400" b="1" dirty="0">
                  <a:solidFill>
                    <a:schemeClr val="tx1"/>
                  </a:solidFill>
                  <a:cs typeface="Arial" charset="0"/>
                </a:rPr>
                <a:t> </a:t>
              </a:r>
            </a:p>
            <a:p>
              <a:pPr algn="ctr">
                <a:defRPr/>
              </a:pPr>
              <a:r>
                <a:rPr lang="en-GB" sz="1400" b="1" dirty="0">
                  <a:solidFill>
                    <a:schemeClr val="tx1"/>
                  </a:solidFill>
                  <a:cs typeface="Arial" charset="0"/>
                </a:rPr>
                <a:t>à </a:t>
              </a:r>
              <a:r>
                <a:rPr lang="en-GB" sz="1400" b="1" dirty="0" err="1">
                  <a:solidFill>
                    <a:schemeClr val="tx1"/>
                  </a:solidFill>
                  <a:cs typeface="Arial" charset="0"/>
                </a:rPr>
                <a:t>escala</a:t>
              </a:r>
              <a:r>
                <a:rPr lang="en-GB" sz="1400" b="1" dirty="0">
                  <a:solidFill>
                    <a:schemeClr val="tx1"/>
                  </a:solidFill>
                  <a:cs typeface="Arial" charset="0"/>
                </a:rPr>
                <a:t> local</a:t>
              </a:r>
            </a:p>
            <a:p>
              <a:pPr algn="ctr">
                <a:defRPr/>
              </a:pPr>
              <a:r>
                <a:rPr lang="en-GB" sz="1400" dirty="0">
                  <a:solidFill>
                    <a:schemeClr val="tx1"/>
                  </a:solidFill>
                  <a:effectLst>
                    <a:outerShdw blurRad="38100" dist="38100" dir="2700000" algn="tl">
                      <a:srgbClr val="FFFFFF"/>
                    </a:outerShdw>
                  </a:effectLst>
                  <a:cs typeface="Arial" charset="0"/>
                </a:rPr>
                <a:t>FARM</a:t>
              </a:r>
            </a:p>
          </p:txBody>
        </p:sp>
        <p:sp>
          <p:nvSpPr>
            <p:cNvPr id="2057" name="TextBox 37"/>
            <p:cNvSpPr txBox="1">
              <a:spLocks noChangeArrowheads="1"/>
            </p:cNvSpPr>
            <p:nvPr/>
          </p:nvSpPr>
          <p:spPr bwMode="auto">
            <a:xfrm>
              <a:off x="4814888" y="5594350"/>
              <a:ext cx="1773237" cy="49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sz="1050"/>
                <a:t>Fluxos, </a:t>
              </a:r>
            </a:p>
            <a:p>
              <a:pPr algn="r" eaLnBrk="1" hangingPunct="1"/>
              <a:r>
                <a:rPr lang="en-GB" sz="1050"/>
                <a:t>condições de fronteira</a:t>
              </a:r>
            </a:p>
          </p:txBody>
        </p:sp>
        <p:sp>
          <p:nvSpPr>
            <p:cNvPr id="2058" name="TextBox 42"/>
            <p:cNvSpPr txBox="1">
              <a:spLocks noChangeArrowheads="1"/>
            </p:cNvSpPr>
            <p:nvPr/>
          </p:nvSpPr>
          <p:spPr bwMode="auto">
            <a:xfrm>
              <a:off x="2938463" y="5602288"/>
              <a:ext cx="1446212" cy="49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GB" sz="1050"/>
                <a:t>Transporte de</a:t>
              </a:r>
            </a:p>
            <a:p>
              <a:pPr algn="just" eaLnBrk="1" hangingPunct="1"/>
              <a:r>
                <a:rPr lang="en-GB" sz="1050"/>
                <a:t>nutrientes</a:t>
              </a:r>
            </a:p>
          </p:txBody>
        </p:sp>
        <p:sp>
          <p:nvSpPr>
            <p:cNvPr id="2059" name="TextBox 49"/>
            <p:cNvSpPr txBox="1">
              <a:spLocks noChangeArrowheads="1"/>
            </p:cNvSpPr>
            <p:nvPr/>
          </p:nvSpPr>
          <p:spPr bwMode="auto">
            <a:xfrm>
              <a:off x="1211263" y="3292475"/>
              <a:ext cx="1368425" cy="84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050"/>
                <a:t>Analise espacial, </a:t>
              </a:r>
            </a:p>
            <a:p>
              <a:pPr eaLnBrk="1" hangingPunct="1"/>
              <a:r>
                <a:rPr lang="en-GB" sz="1050"/>
                <a:t>estatística, </a:t>
              </a:r>
            </a:p>
            <a:p>
              <a:pPr eaLnBrk="1" hangingPunct="1"/>
              <a:r>
                <a:rPr lang="en-GB" sz="1050"/>
                <a:t>Qualidade da água</a:t>
              </a:r>
            </a:p>
          </p:txBody>
        </p:sp>
        <p:cxnSp>
          <p:nvCxnSpPr>
            <p:cNvPr id="2060" name="AutoShape 29"/>
            <p:cNvCxnSpPr>
              <a:cxnSpLocks noChangeShapeType="1"/>
              <a:stCxn id="12" idx="3"/>
              <a:endCxn id="26" idx="2"/>
            </p:cNvCxnSpPr>
            <p:nvPr/>
          </p:nvCxnSpPr>
          <p:spPr bwMode="auto">
            <a:xfrm flipV="1">
              <a:off x="6516688" y="2333625"/>
              <a:ext cx="1584325" cy="1773238"/>
            </a:xfrm>
            <a:prstGeom prst="bentConnector2">
              <a:avLst/>
            </a:prstGeom>
            <a:noFill/>
            <a:ln w="9525">
              <a:solidFill>
                <a:schemeClr val="tx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ounded Rectangle 25"/>
            <p:cNvSpPr/>
            <p:nvPr/>
          </p:nvSpPr>
          <p:spPr>
            <a:xfrm>
              <a:off x="3203575" y="1109663"/>
              <a:ext cx="2808288" cy="122396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err="1">
                  <a:solidFill>
                    <a:schemeClr val="tx1"/>
                  </a:solidFill>
                  <a:cs typeface="Arial" charset="0"/>
                </a:rPr>
                <a:t>Modelos</a:t>
              </a:r>
              <a:r>
                <a:rPr lang="en-GB" sz="1400" b="1" dirty="0">
                  <a:solidFill>
                    <a:schemeClr val="tx1"/>
                  </a:solidFill>
                  <a:cs typeface="Arial" charset="0"/>
                </a:rPr>
                <a:t> de </a:t>
              </a:r>
              <a:r>
                <a:rPr lang="en-GB" sz="1400" b="1" dirty="0" err="1">
                  <a:solidFill>
                    <a:schemeClr val="tx1"/>
                  </a:solidFill>
                  <a:cs typeface="Arial" charset="0"/>
                </a:rPr>
                <a:t>crescimento</a:t>
              </a:r>
              <a:r>
                <a:rPr lang="en-GB" sz="1400" b="1" dirty="0">
                  <a:solidFill>
                    <a:schemeClr val="tx1"/>
                  </a:solidFill>
                  <a:cs typeface="Arial" charset="0"/>
                </a:rPr>
                <a:t> individual</a:t>
              </a:r>
            </a:p>
            <a:p>
              <a:pPr algn="ctr">
                <a:defRPr/>
              </a:pPr>
              <a:r>
                <a:rPr lang="en-GB" sz="1400" dirty="0" err="1">
                  <a:solidFill>
                    <a:schemeClr val="tx1"/>
                  </a:solidFill>
                  <a:effectLst>
                    <a:outerShdw blurRad="38100" dist="38100" dir="2700000" algn="tl">
                      <a:srgbClr val="FFFFFF"/>
                    </a:outerShdw>
                  </a:effectLst>
                  <a:cs typeface="Arial" charset="0"/>
                </a:rPr>
                <a:t>AquaShell-AquaFish</a:t>
              </a:r>
              <a:endParaRPr lang="en-GB" sz="1400" dirty="0">
                <a:solidFill>
                  <a:schemeClr val="tx1"/>
                </a:solidFill>
                <a:effectLst>
                  <a:outerShdw blurRad="38100" dist="38100" dir="2700000" algn="tl">
                    <a:srgbClr val="FFFFFF"/>
                  </a:outerShdw>
                </a:effectLst>
                <a:cs typeface="Arial" charset="0"/>
              </a:endParaRPr>
            </a:p>
          </p:txBody>
        </p:sp>
        <p:cxnSp>
          <p:nvCxnSpPr>
            <p:cNvPr id="9" name="Straight Arrow Connector 18"/>
            <p:cNvCxnSpPr>
              <a:stCxn id="17" idx="3"/>
              <a:endCxn id="2" idx="1"/>
            </p:cNvCxnSpPr>
            <p:nvPr/>
          </p:nvCxnSpPr>
          <p:spPr>
            <a:xfrm>
              <a:off x="2335213" y="1706563"/>
              <a:ext cx="868362" cy="0"/>
            </a:xfrm>
            <a:prstGeom prst="straightConnector1">
              <a:avLst/>
            </a:prstGeom>
            <a:ln w="127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8"/>
            <p:cNvCxnSpPr>
              <a:cxnSpLocks noChangeShapeType="1"/>
            </p:cNvCxnSpPr>
            <p:nvPr/>
          </p:nvCxnSpPr>
          <p:spPr bwMode="auto">
            <a:xfrm flipH="1" flipV="1">
              <a:off x="3849688" y="2333625"/>
              <a:ext cx="1587" cy="1166813"/>
            </a:xfrm>
            <a:prstGeom prst="straightConnector1">
              <a:avLst/>
            </a:prstGeom>
            <a:ln w="127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8"/>
            <p:cNvCxnSpPr>
              <a:stCxn id="2" idx="3"/>
              <a:endCxn id="26" idx="1"/>
            </p:cNvCxnSpPr>
            <p:nvPr/>
          </p:nvCxnSpPr>
          <p:spPr>
            <a:xfrm>
              <a:off x="6011863" y="1722438"/>
              <a:ext cx="865187" cy="0"/>
            </a:xfrm>
            <a:prstGeom prst="straightConnector1">
              <a:avLst/>
            </a:prstGeom>
            <a:ln w="127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8"/>
            <p:cNvCxnSpPr/>
            <p:nvPr/>
          </p:nvCxnSpPr>
          <p:spPr>
            <a:xfrm>
              <a:off x="5435600" y="2333625"/>
              <a:ext cx="0" cy="1166813"/>
            </a:xfrm>
            <a:prstGeom prst="straightConnector1">
              <a:avLst/>
            </a:prstGeom>
            <a:ln w="127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66" name="TextBox 46"/>
            <p:cNvSpPr txBox="1">
              <a:spLocks noChangeArrowheads="1"/>
            </p:cNvSpPr>
            <p:nvPr/>
          </p:nvSpPr>
          <p:spPr bwMode="auto">
            <a:xfrm>
              <a:off x="6510338" y="4106863"/>
              <a:ext cx="865187" cy="49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050"/>
                <a:t>Forças motrizes</a:t>
              </a:r>
            </a:p>
          </p:txBody>
        </p:sp>
        <p:sp>
          <p:nvSpPr>
            <p:cNvPr id="2067" name="TextBox 46"/>
            <p:cNvSpPr txBox="1">
              <a:spLocks noChangeArrowheads="1"/>
            </p:cNvSpPr>
            <p:nvPr/>
          </p:nvSpPr>
          <p:spPr bwMode="auto">
            <a:xfrm rot="16200000">
              <a:off x="3186112" y="2832730"/>
              <a:ext cx="865187" cy="47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050" dirty="0" err="1"/>
                <a:t>Forças</a:t>
              </a:r>
              <a:r>
                <a:rPr lang="en-GB" sz="1050" dirty="0"/>
                <a:t> </a:t>
              </a:r>
              <a:r>
                <a:rPr lang="en-GB" sz="1050" dirty="0" err="1"/>
                <a:t>motrizes</a:t>
              </a:r>
              <a:endParaRPr lang="en-GB" sz="1050" dirty="0"/>
            </a:p>
          </p:txBody>
        </p:sp>
        <p:sp>
          <p:nvSpPr>
            <p:cNvPr id="2068" name="TextBox 46"/>
            <p:cNvSpPr txBox="1">
              <a:spLocks noChangeArrowheads="1"/>
            </p:cNvSpPr>
            <p:nvPr/>
          </p:nvSpPr>
          <p:spPr bwMode="auto">
            <a:xfrm rot="5400000">
              <a:off x="5099845" y="2688268"/>
              <a:ext cx="1150938" cy="47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050" dirty="0" err="1"/>
                <a:t>Modelos</a:t>
              </a:r>
              <a:r>
                <a:rPr lang="en-GB" sz="1050" dirty="0"/>
                <a:t> </a:t>
              </a:r>
              <a:r>
                <a:rPr lang="en-GB" sz="1050" dirty="0" err="1"/>
                <a:t>individuais</a:t>
              </a:r>
              <a:endParaRPr lang="en-GB" sz="1050" dirty="0"/>
            </a:p>
          </p:txBody>
        </p:sp>
        <p:sp>
          <p:nvSpPr>
            <p:cNvPr id="2069" name="TextBox 46"/>
            <p:cNvSpPr txBox="1">
              <a:spLocks noChangeArrowheads="1"/>
            </p:cNvSpPr>
            <p:nvPr/>
          </p:nvSpPr>
          <p:spPr bwMode="auto">
            <a:xfrm>
              <a:off x="6011863" y="1724025"/>
              <a:ext cx="936625" cy="49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050"/>
                <a:t>Modelos </a:t>
              </a:r>
              <a:br>
                <a:rPr lang="en-GB" sz="1050"/>
              </a:br>
              <a:r>
                <a:rPr lang="en-GB" sz="1050"/>
                <a:t>individuais</a:t>
              </a:r>
            </a:p>
          </p:txBody>
        </p:sp>
        <p:cxnSp>
          <p:nvCxnSpPr>
            <p:cNvPr id="2070" name="Elbow Connector 13312"/>
            <p:cNvCxnSpPr>
              <a:cxnSpLocks noChangeShapeType="1"/>
            </p:cNvCxnSpPr>
            <p:nvPr/>
          </p:nvCxnSpPr>
          <p:spPr bwMode="auto">
            <a:xfrm>
              <a:off x="2938463" y="5589588"/>
              <a:ext cx="3649662" cy="0"/>
            </a:xfrm>
            <a:prstGeom prst="straightConnector1">
              <a:avLst/>
            </a:prstGeom>
            <a:noFill/>
            <a:ln w="12700" algn="ctr">
              <a:solidFill>
                <a:srgbClr val="0D0D0D"/>
              </a:solidFill>
              <a:round/>
              <a:headEnd/>
              <a:tailEnd/>
            </a:ln>
            <a:extLst>
              <a:ext uri="{909E8E84-426E-40DD-AFC4-6F175D3DCCD1}">
                <a14:hiddenFill xmlns:a14="http://schemas.microsoft.com/office/drawing/2010/main">
                  <a:noFill/>
                </a14:hiddenFill>
              </a:ext>
            </a:extLst>
          </p:spPr>
        </p:cxnSp>
        <p:cxnSp>
          <p:nvCxnSpPr>
            <p:cNvPr id="2071" name="Elbow Connector 13335"/>
            <p:cNvCxnSpPr>
              <a:cxnSpLocks noChangeShapeType="1"/>
              <a:stCxn id="17" idx="2"/>
              <a:endCxn id="12" idx="1"/>
            </p:cNvCxnSpPr>
            <p:nvPr/>
          </p:nvCxnSpPr>
          <p:spPr bwMode="auto">
            <a:xfrm rot="16200000" flipH="1">
              <a:off x="1451769" y="2715419"/>
              <a:ext cx="1141413" cy="1641475"/>
            </a:xfrm>
            <a:prstGeom prst="bentConnector2">
              <a:avLst/>
            </a:prstGeom>
            <a:noFill/>
            <a:ln w="12700" algn="ctr">
              <a:solidFill>
                <a:srgbClr val="0D0D0D"/>
              </a:solidFill>
              <a:miter lim="800000"/>
              <a:headEnd/>
              <a:tailEnd type="arrow" w="med" len="med"/>
            </a:ln>
            <a:extLst>
              <a:ext uri="{909E8E84-426E-40DD-AFC4-6F175D3DCCD1}">
                <a14:hiddenFill xmlns:a14="http://schemas.microsoft.com/office/drawing/2010/main">
                  <a:noFill/>
                </a14:hiddenFill>
              </a:ext>
            </a:extLst>
          </p:spPr>
        </p:cxnSp>
        <p:cxnSp>
          <p:nvCxnSpPr>
            <p:cNvPr id="3" name="Straight Arrow Connector 18"/>
            <p:cNvCxnSpPr>
              <a:cxnSpLocks noChangeShapeType="1"/>
              <a:endCxn id="12" idx="2"/>
            </p:cNvCxnSpPr>
            <p:nvPr/>
          </p:nvCxnSpPr>
          <p:spPr bwMode="auto">
            <a:xfrm flipV="1">
              <a:off x="4679950" y="4713288"/>
              <a:ext cx="0" cy="871537"/>
            </a:xfrm>
            <a:prstGeom prst="straightConnector1">
              <a:avLst/>
            </a:prstGeom>
            <a:ln w="127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18"/>
            <p:cNvCxnSpPr>
              <a:endCxn id="26" idx="0"/>
            </p:cNvCxnSpPr>
            <p:nvPr/>
          </p:nvCxnSpPr>
          <p:spPr>
            <a:xfrm>
              <a:off x="2335213" y="738188"/>
              <a:ext cx="5765800" cy="371475"/>
            </a:xfrm>
            <a:prstGeom prst="bentConnector2">
              <a:avLst/>
            </a:prstGeom>
            <a:ln w="127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74" name="TextBox 46"/>
            <p:cNvSpPr txBox="1">
              <a:spLocks noChangeArrowheads="1"/>
            </p:cNvSpPr>
            <p:nvPr/>
          </p:nvSpPr>
          <p:spPr bwMode="auto">
            <a:xfrm>
              <a:off x="2343150" y="1741488"/>
              <a:ext cx="865188" cy="49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050"/>
                <a:t>Forças motrizes</a:t>
              </a:r>
            </a:p>
          </p:txBody>
        </p:sp>
        <p:sp>
          <p:nvSpPr>
            <p:cNvPr id="2075" name="TextBox 46"/>
            <p:cNvSpPr txBox="1">
              <a:spLocks noChangeArrowheads="1"/>
            </p:cNvSpPr>
            <p:nvPr/>
          </p:nvSpPr>
          <p:spPr bwMode="auto">
            <a:xfrm>
              <a:off x="2343150" y="747713"/>
              <a:ext cx="865188" cy="49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050"/>
                <a:t>Forças motrizes</a:t>
              </a:r>
            </a:p>
          </p:txBody>
        </p:sp>
        <p:sp>
          <p:nvSpPr>
            <p:cNvPr id="17" name="Rounded Rectangle 16"/>
            <p:cNvSpPr/>
            <p:nvPr/>
          </p:nvSpPr>
          <p:spPr>
            <a:xfrm>
              <a:off x="68263" y="446088"/>
              <a:ext cx="2266950" cy="2519362"/>
            </a:xfrm>
            <a:prstGeom prst="roundRect">
              <a:avLst/>
            </a:prstGeom>
            <a:noFill/>
            <a:ln>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400"/>
            </a:p>
          </p:txBody>
        </p:sp>
      </p:grpSp>
      <p:sp>
        <p:nvSpPr>
          <p:cNvPr id="31" name="Title 1"/>
          <p:cNvSpPr txBox="1">
            <a:spLocks/>
          </p:cNvSpPr>
          <p:nvPr/>
        </p:nvSpPr>
        <p:spPr>
          <a:xfrm>
            <a:off x="395536" y="0"/>
            <a:ext cx="835292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t>V-M: </a:t>
            </a:r>
            <a:r>
              <a:rPr lang="en-GB" sz="3600" dirty="0" err="1" smtClean="0"/>
              <a:t>Sistema</a:t>
            </a:r>
            <a:r>
              <a:rPr lang="en-GB" sz="3600" dirty="0" smtClean="0"/>
              <a:t> de </a:t>
            </a:r>
            <a:r>
              <a:rPr lang="en-GB" sz="3600" dirty="0" err="1" smtClean="0"/>
              <a:t>modelação</a:t>
            </a:r>
            <a:r>
              <a:rPr lang="en-GB" sz="3600" dirty="0" smtClean="0"/>
              <a:t> do FORWARD</a:t>
            </a:r>
          </a:p>
        </p:txBody>
      </p:sp>
      <p:sp>
        <p:nvSpPr>
          <p:cNvPr id="7" name="Rectangle 6"/>
          <p:cNvSpPr/>
          <p:nvPr/>
        </p:nvSpPr>
        <p:spPr>
          <a:xfrm>
            <a:off x="395536" y="980728"/>
            <a:ext cx="8352928" cy="559836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395536" y="6084912"/>
            <a:ext cx="8352928" cy="49418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t>Apoio</a:t>
            </a:r>
            <a:r>
              <a:rPr lang="en-GB" sz="3200" dirty="0" smtClean="0"/>
              <a:t> à </a:t>
            </a:r>
            <a:r>
              <a:rPr lang="en-GB" sz="3200" dirty="0" err="1" smtClean="0"/>
              <a:t>gestão</a:t>
            </a:r>
            <a:endParaRPr lang="en-GB" sz="3200" dirty="0"/>
          </a:p>
        </p:txBody>
      </p:sp>
    </p:spTree>
    <p:extLst>
      <p:ext uri="{BB962C8B-B14F-4D97-AF65-F5344CB8AC3E}">
        <p14:creationId xmlns:p14="http://schemas.microsoft.com/office/powerpoint/2010/main" val="1567929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98704" y="2743678"/>
            <a:ext cx="8938800" cy="4033838"/>
          </a:xfrm>
          <a:prstGeom prst="rect">
            <a:avLst/>
          </a:prstGeom>
          <a:gradFill>
            <a:gsLst>
              <a:gs pos="0">
                <a:schemeClr val="tx2">
                  <a:lumMod val="75000"/>
                </a:schemeClr>
              </a:gs>
              <a:gs pos="33000">
                <a:schemeClr val="accent5">
                  <a:lumMod val="40000"/>
                  <a:lumOff val="60000"/>
                  <a:shade val="67500"/>
                  <a:satMod val="115000"/>
                </a:schemeClr>
              </a:gs>
              <a:gs pos="95417">
                <a:schemeClr val="accent5">
                  <a:lumMod val="20000"/>
                  <a:lumOff val="80000"/>
                </a:schemeClr>
              </a:gs>
              <a:gs pos="65000">
                <a:schemeClr val="accent5">
                  <a:lumMod val="40000"/>
                  <a:lumOff val="60000"/>
                  <a:shade val="100000"/>
                  <a:satMod val="11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5" name="Rectangle 4"/>
          <p:cNvSpPr/>
          <p:nvPr/>
        </p:nvSpPr>
        <p:spPr>
          <a:xfrm>
            <a:off x="98702" y="1232378"/>
            <a:ext cx="8937793" cy="1368425"/>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1507" name="Content Placeholder 3" descr="17_05_11_Caixas_totais_v1.jpg"/>
          <p:cNvPicPr>
            <a:picLocks noGrp="1" noChangeAspect="1"/>
          </p:cNvPicPr>
          <p:nvPr>
            <p:ph idx="1"/>
          </p:nvPr>
        </p:nvPicPr>
        <p:blipFill>
          <a:blip r:embed="rId3" cstate="print"/>
          <a:srcRect l="6487" t="5209" r="9161" b="30316"/>
          <a:stretch>
            <a:fillRect/>
          </a:stretch>
        </p:blipFill>
        <p:spPr>
          <a:xfrm>
            <a:off x="139978" y="4899503"/>
            <a:ext cx="3382962" cy="1828800"/>
          </a:xfrm>
        </p:spPr>
      </p:pic>
      <p:pic>
        <p:nvPicPr>
          <p:cNvPr id="21509" name="Picture 3"/>
          <p:cNvPicPr>
            <a:picLocks noChangeAspect="1" noChangeArrowheads="1"/>
          </p:cNvPicPr>
          <p:nvPr/>
        </p:nvPicPr>
        <p:blipFill>
          <a:blip r:embed="rId4" cstate="print"/>
          <a:srcRect l="6230" t="11299" r="8293" b="19693"/>
          <a:stretch>
            <a:fillRect/>
          </a:stretch>
        </p:blipFill>
        <p:spPr bwMode="auto">
          <a:xfrm>
            <a:off x="1547664" y="2875441"/>
            <a:ext cx="3432175" cy="1730375"/>
          </a:xfrm>
          <a:prstGeom prst="rect">
            <a:avLst/>
          </a:prstGeom>
          <a:noFill/>
          <a:ln w="9525">
            <a:noFill/>
            <a:round/>
            <a:headEnd/>
            <a:tailEnd/>
          </a:ln>
        </p:spPr>
      </p:pic>
      <p:cxnSp>
        <p:nvCxnSpPr>
          <p:cNvPr id="13" name="Straight Connector 12"/>
          <p:cNvCxnSpPr/>
          <p:nvPr/>
        </p:nvCxnSpPr>
        <p:spPr>
          <a:xfrm>
            <a:off x="98703" y="2672241"/>
            <a:ext cx="8937792" cy="0"/>
          </a:xfrm>
          <a:prstGeom prst="line">
            <a:avLst/>
          </a:prstGeom>
        </p:spPr>
        <p:style>
          <a:lnRef idx="1">
            <a:schemeClr val="accent1"/>
          </a:lnRef>
          <a:fillRef idx="0">
            <a:schemeClr val="accent1"/>
          </a:fillRef>
          <a:effectRef idx="0">
            <a:schemeClr val="accent1"/>
          </a:effectRef>
          <a:fontRef idx="minor">
            <a:schemeClr val="tx1"/>
          </a:fontRef>
        </p:style>
      </p:cxnSp>
      <p:pic>
        <p:nvPicPr>
          <p:cNvPr id="21514" name="Picture 2"/>
          <p:cNvPicPr>
            <a:picLocks noChangeAspect="1" noChangeArrowheads="1"/>
          </p:cNvPicPr>
          <p:nvPr/>
        </p:nvPicPr>
        <p:blipFill>
          <a:blip r:embed="rId5" cstate="print"/>
          <a:srcRect/>
          <a:stretch>
            <a:fillRect/>
          </a:stretch>
        </p:blipFill>
        <p:spPr bwMode="auto">
          <a:xfrm>
            <a:off x="530503" y="1327628"/>
            <a:ext cx="3738562" cy="1200150"/>
          </a:xfrm>
          <a:prstGeom prst="rect">
            <a:avLst/>
          </a:prstGeom>
          <a:noFill/>
          <a:ln w="9525">
            <a:noFill/>
            <a:miter lim="800000"/>
            <a:headEnd/>
            <a:tailEnd/>
          </a:ln>
        </p:spPr>
      </p:pic>
      <p:sp>
        <p:nvSpPr>
          <p:cNvPr id="14" name="Rectangle 13"/>
          <p:cNvSpPr/>
          <p:nvPr/>
        </p:nvSpPr>
        <p:spPr>
          <a:xfrm>
            <a:off x="6640198" y="2158446"/>
            <a:ext cx="2249590" cy="369332"/>
          </a:xfrm>
          <a:prstGeom prst="rect">
            <a:avLst/>
          </a:prstGeom>
        </p:spPr>
        <p:txBody>
          <a:bodyPr wrap="none">
            <a:spAutoFit/>
          </a:bodyPr>
          <a:lstStyle/>
          <a:p>
            <a:pPr fontAlgn="auto">
              <a:spcBef>
                <a:spcPts val="0"/>
              </a:spcBef>
              <a:spcAft>
                <a:spcPts val="0"/>
              </a:spcAft>
              <a:defRPr/>
            </a:pPr>
            <a:r>
              <a:rPr lang="en-GB" dirty="0" smtClean="0">
                <a:solidFill>
                  <a:schemeClr val="accent6">
                    <a:lumMod val="75000"/>
                  </a:schemeClr>
                </a:solidFill>
                <a:latin typeface="+mn-lt"/>
                <a:cs typeface="+mn-cs"/>
              </a:rPr>
              <a:t>BACIA HIDROGRAFICA</a:t>
            </a:r>
            <a:endParaRPr lang="en-US" dirty="0">
              <a:solidFill>
                <a:schemeClr val="accent6">
                  <a:lumMod val="75000"/>
                </a:schemeClr>
              </a:solidFill>
              <a:latin typeface="+mn-lt"/>
              <a:cs typeface="+mn-cs"/>
            </a:endParaRPr>
          </a:p>
        </p:txBody>
      </p:sp>
      <p:sp>
        <p:nvSpPr>
          <p:cNvPr id="15" name="Rectangle 14"/>
          <p:cNvSpPr/>
          <p:nvPr/>
        </p:nvSpPr>
        <p:spPr>
          <a:xfrm>
            <a:off x="7236296" y="2871856"/>
            <a:ext cx="1708353" cy="369332"/>
          </a:xfrm>
          <a:prstGeom prst="rect">
            <a:avLst/>
          </a:prstGeom>
        </p:spPr>
        <p:txBody>
          <a:bodyPr wrap="none">
            <a:spAutoFit/>
          </a:bodyPr>
          <a:lstStyle/>
          <a:p>
            <a:pPr fontAlgn="auto">
              <a:spcBef>
                <a:spcPts val="0"/>
              </a:spcBef>
              <a:spcAft>
                <a:spcPts val="0"/>
              </a:spcAft>
              <a:defRPr/>
            </a:pPr>
            <a:r>
              <a:rPr lang="en-GB" dirty="0">
                <a:solidFill>
                  <a:schemeClr val="tx2">
                    <a:lumMod val="75000"/>
                  </a:schemeClr>
                </a:solidFill>
              </a:rPr>
              <a:t>Á</a:t>
            </a:r>
            <a:r>
              <a:rPr lang="en-GB" dirty="0" smtClean="0">
                <a:solidFill>
                  <a:schemeClr val="tx2">
                    <a:lumMod val="75000"/>
                  </a:schemeClr>
                </a:solidFill>
                <a:latin typeface="+mn-lt"/>
                <a:cs typeface="+mn-cs"/>
              </a:rPr>
              <a:t>GUA COSTEIRA</a:t>
            </a:r>
            <a:endParaRPr lang="en-US" dirty="0">
              <a:solidFill>
                <a:schemeClr val="tx2">
                  <a:lumMod val="75000"/>
                </a:schemeClr>
              </a:solidFill>
              <a:latin typeface="+mn-lt"/>
              <a:cs typeface="+mn-cs"/>
            </a:endParaRPr>
          </a:p>
        </p:txBody>
      </p:sp>
      <p:sp>
        <p:nvSpPr>
          <p:cNvPr id="20" name="Rectangle 19"/>
          <p:cNvSpPr/>
          <p:nvPr/>
        </p:nvSpPr>
        <p:spPr>
          <a:xfrm>
            <a:off x="26819" y="5049324"/>
            <a:ext cx="2373313" cy="369332"/>
          </a:xfrm>
          <a:prstGeom prst="rect">
            <a:avLst/>
          </a:prstGeom>
        </p:spPr>
        <p:txBody>
          <a:bodyPr>
            <a:spAutoFit/>
          </a:bodyPr>
          <a:lstStyle/>
          <a:p>
            <a:pPr algn="ctr" fontAlgn="auto">
              <a:spcBef>
                <a:spcPts val="0"/>
              </a:spcBef>
              <a:spcAft>
                <a:spcPts val="0"/>
              </a:spcAft>
              <a:defRPr/>
            </a:pPr>
            <a:r>
              <a:rPr lang="en-GB" b="1" dirty="0" err="1" smtClean="0">
                <a:solidFill>
                  <a:schemeClr val="accent3">
                    <a:lumMod val="50000"/>
                  </a:schemeClr>
                </a:solidFill>
                <a:latin typeface="+mn-lt"/>
                <a:cs typeface="+mn-cs"/>
              </a:rPr>
              <a:t>Ecologia</a:t>
            </a:r>
            <a:r>
              <a:rPr lang="en-GB" b="1" dirty="0" smtClean="0">
                <a:solidFill>
                  <a:schemeClr val="accent3">
                    <a:lumMod val="50000"/>
                  </a:schemeClr>
                </a:solidFill>
                <a:latin typeface="+mn-lt"/>
                <a:cs typeface="+mn-cs"/>
              </a:rPr>
              <a:t> do </a:t>
            </a:r>
            <a:r>
              <a:rPr lang="en-GB" b="1" dirty="0" err="1" smtClean="0">
                <a:solidFill>
                  <a:schemeClr val="accent3">
                    <a:lumMod val="50000"/>
                  </a:schemeClr>
                </a:solidFill>
                <a:latin typeface="+mn-lt"/>
                <a:cs typeface="+mn-cs"/>
              </a:rPr>
              <a:t>sistema</a:t>
            </a:r>
            <a:endParaRPr lang="en-GB" b="1" dirty="0">
              <a:solidFill>
                <a:schemeClr val="accent3">
                  <a:lumMod val="50000"/>
                </a:schemeClr>
              </a:solidFill>
              <a:latin typeface="+mn-lt"/>
              <a:cs typeface="+mn-cs"/>
            </a:endParaRPr>
          </a:p>
        </p:txBody>
      </p:sp>
      <p:sp>
        <p:nvSpPr>
          <p:cNvPr id="23" name="TextBox 22"/>
          <p:cNvSpPr txBox="1"/>
          <p:nvPr/>
        </p:nvSpPr>
        <p:spPr>
          <a:xfrm>
            <a:off x="4370821" y="1645080"/>
            <a:ext cx="2310482" cy="369332"/>
          </a:xfrm>
          <a:prstGeom prst="rect">
            <a:avLst/>
          </a:prstGeom>
          <a:noFill/>
          <a:ln>
            <a:noFill/>
          </a:ln>
        </p:spPr>
        <p:txBody>
          <a:bodyPr wrap="square">
            <a:spAutoFit/>
          </a:bodyPr>
          <a:lstStyle/>
          <a:p>
            <a:pPr algn="ctr" fontAlgn="auto">
              <a:spcBef>
                <a:spcPts val="0"/>
              </a:spcBef>
              <a:spcAft>
                <a:spcPts val="0"/>
              </a:spcAft>
              <a:defRPr/>
            </a:pPr>
            <a:r>
              <a:rPr lang="pt-PT" b="1" dirty="0" smtClean="0">
                <a:solidFill>
                  <a:schemeClr val="accent3">
                    <a:lumMod val="50000"/>
                  </a:schemeClr>
                </a:solidFill>
                <a:latin typeface="+mn-lt"/>
                <a:cs typeface="+mn-cs"/>
              </a:rPr>
              <a:t>Hidrologia e poluição</a:t>
            </a:r>
            <a:endParaRPr lang="pt-PT" dirty="0" smtClean="0">
              <a:solidFill>
                <a:schemeClr val="accent3">
                  <a:lumMod val="50000"/>
                </a:schemeClr>
              </a:solidFill>
              <a:latin typeface="+mn-lt"/>
              <a:cs typeface="+mn-cs"/>
            </a:endParaRPr>
          </a:p>
        </p:txBody>
      </p:sp>
      <p:sp>
        <p:nvSpPr>
          <p:cNvPr id="24" name="TextBox 23"/>
          <p:cNvSpPr txBox="1"/>
          <p:nvPr/>
        </p:nvSpPr>
        <p:spPr>
          <a:xfrm>
            <a:off x="5110398" y="3243942"/>
            <a:ext cx="1584175" cy="646331"/>
          </a:xfrm>
          <a:prstGeom prst="rect">
            <a:avLst/>
          </a:prstGeom>
          <a:noFill/>
          <a:ln>
            <a:noFill/>
          </a:ln>
        </p:spPr>
        <p:txBody>
          <a:bodyPr wrap="square">
            <a:spAutoFit/>
          </a:bodyPr>
          <a:lstStyle/>
          <a:p>
            <a:pPr algn="ctr" fontAlgn="auto">
              <a:spcBef>
                <a:spcPts val="0"/>
              </a:spcBef>
              <a:spcAft>
                <a:spcPts val="0"/>
              </a:spcAft>
              <a:defRPr/>
            </a:pPr>
            <a:r>
              <a:rPr lang="pt-PT" b="1" dirty="0" smtClean="0">
                <a:solidFill>
                  <a:schemeClr val="accent3">
                    <a:lumMod val="50000"/>
                  </a:schemeClr>
                </a:solidFill>
                <a:latin typeface="+mn-lt"/>
                <a:cs typeface="+mn-cs"/>
              </a:rPr>
              <a:t>Circulação da água</a:t>
            </a:r>
            <a:endParaRPr lang="pt-PT" b="1" dirty="0">
              <a:solidFill>
                <a:schemeClr val="accent3">
                  <a:lumMod val="50000"/>
                </a:schemeClr>
              </a:solidFill>
              <a:latin typeface="+mn-lt"/>
              <a:cs typeface="+mn-cs"/>
            </a:endParaRPr>
          </a:p>
        </p:txBody>
      </p:sp>
      <p:pic>
        <p:nvPicPr>
          <p:cNvPr id="21523" name="Picture 57"/>
          <p:cNvPicPr>
            <a:picLocks noChangeAspect="1" noChangeArrowheads="1"/>
          </p:cNvPicPr>
          <p:nvPr/>
        </p:nvPicPr>
        <p:blipFill>
          <a:blip r:embed="rId6" cstate="print"/>
          <a:srcRect/>
          <a:stretch>
            <a:fillRect/>
          </a:stretch>
        </p:blipFill>
        <p:spPr bwMode="auto">
          <a:xfrm>
            <a:off x="1079778" y="1357791"/>
            <a:ext cx="882650" cy="1103312"/>
          </a:xfrm>
          <a:prstGeom prst="rect">
            <a:avLst/>
          </a:prstGeom>
          <a:noFill/>
          <a:ln w="9525">
            <a:noFill/>
            <a:miter lim="800000"/>
            <a:headEnd/>
            <a:tailEnd/>
          </a:ln>
        </p:spPr>
      </p:pic>
      <p:pic>
        <p:nvPicPr>
          <p:cNvPr id="21524" name="Picture 7" descr="aquiferos2"/>
          <p:cNvPicPr>
            <a:picLocks noChangeAspect="1" noChangeArrowheads="1"/>
          </p:cNvPicPr>
          <p:nvPr/>
        </p:nvPicPr>
        <p:blipFill>
          <a:blip r:embed="rId7" cstate="print"/>
          <a:srcRect/>
          <a:stretch>
            <a:fillRect/>
          </a:stretch>
        </p:blipFill>
        <p:spPr bwMode="auto">
          <a:xfrm>
            <a:off x="2710140" y="1407003"/>
            <a:ext cx="866775" cy="971550"/>
          </a:xfrm>
          <a:prstGeom prst="rect">
            <a:avLst/>
          </a:prstGeom>
          <a:noFill/>
          <a:ln w="9525">
            <a:solidFill>
              <a:schemeClr val="tx1"/>
            </a:solidFill>
            <a:miter lim="800000"/>
            <a:headEnd/>
            <a:tailEnd/>
          </a:ln>
        </p:spPr>
      </p:pic>
      <p:sp>
        <p:nvSpPr>
          <p:cNvPr id="29" name="TextBox 28"/>
          <p:cNvSpPr txBox="1">
            <a:spLocks noChangeArrowheads="1"/>
          </p:cNvSpPr>
          <p:nvPr/>
        </p:nvSpPr>
        <p:spPr bwMode="auto">
          <a:xfrm>
            <a:off x="79446" y="3680303"/>
            <a:ext cx="1134029" cy="338554"/>
          </a:xfrm>
          <a:prstGeom prst="rect">
            <a:avLst/>
          </a:prstGeom>
          <a:noFill/>
          <a:ln w="9525">
            <a:noFill/>
            <a:miter lim="800000"/>
            <a:headEnd/>
            <a:tailEnd/>
          </a:ln>
        </p:spPr>
        <p:txBody>
          <a:bodyPr wrap="none">
            <a:spAutoFit/>
          </a:bodyPr>
          <a:lstStyle/>
          <a:p>
            <a:pPr algn="ctr"/>
            <a:r>
              <a:rPr lang="pt-PT" sz="1600" b="1" dirty="0" smtClean="0">
                <a:solidFill>
                  <a:srgbClr val="CC0099"/>
                </a:solidFill>
                <a:latin typeface="Calibri" pitchFamily="34" charset="0"/>
              </a:rPr>
              <a:t>Nutrientes </a:t>
            </a:r>
            <a:endParaRPr lang="pt-PT" sz="1600" b="1" dirty="0">
              <a:solidFill>
                <a:srgbClr val="CC0099"/>
              </a:solidFill>
              <a:latin typeface="Calibri" pitchFamily="34" charset="0"/>
            </a:endParaRPr>
          </a:p>
        </p:txBody>
      </p:sp>
      <p:sp>
        <p:nvSpPr>
          <p:cNvPr id="30" name="TextBox 29"/>
          <p:cNvSpPr txBox="1">
            <a:spLocks noChangeArrowheads="1"/>
          </p:cNvSpPr>
          <p:nvPr/>
        </p:nvSpPr>
        <p:spPr bwMode="auto">
          <a:xfrm>
            <a:off x="2115051" y="2889084"/>
            <a:ext cx="1356590" cy="338554"/>
          </a:xfrm>
          <a:prstGeom prst="rect">
            <a:avLst/>
          </a:prstGeom>
          <a:noFill/>
          <a:ln w="9525">
            <a:noFill/>
            <a:miter lim="800000"/>
            <a:headEnd/>
            <a:tailEnd/>
          </a:ln>
        </p:spPr>
        <p:txBody>
          <a:bodyPr wrap="none">
            <a:spAutoFit/>
          </a:bodyPr>
          <a:lstStyle/>
          <a:p>
            <a:pPr algn="ctr"/>
            <a:r>
              <a:rPr lang="pt-PT" sz="1600" b="1" dirty="0" smtClean="0">
                <a:solidFill>
                  <a:srgbClr val="CC0099"/>
                </a:solidFill>
                <a:latin typeface="Calibri" pitchFamily="34" charset="0"/>
              </a:rPr>
              <a:t>Fluxo de água</a:t>
            </a:r>
            <a:endParaRPr lang="en-US" sz="1600" b="1" dirty="0">
              <a:solidFill>
                <a:srgbClr val="CC0099"/>
              </a:solidFill>
              <a:latin typeface="Calibri" pitchFamily="34" charset="0"/>
            </a:endParaRPr>
          </a:p>
        </p:txBody>
      </p:sp>
      <p:sp>
        <p:nvSpPr>
          <p:cNvPr id="31" name="TextBox 30"/>
          <p:cNvSpPr txBox="1">
            <a:spLocks noChangeArrowheads="1"/>
          </p:cNvSpPr>
          <p:nvPr/>
        </p:nvSpPr>
        <p:spPr bwMode="auto">
          <a:xfrm>
            <a:off x="2819678" y="4593649"/>
            <a:ext cx="1383605" cy="338554"/>
          </a:xfrm>
          <a:prstGeom prst="rect">
            <a:avLst/>
          </a:prstGeom>
          <a:noFill/>
          <a:ln w="9525">
            <a:noFill/>
            <a:miter lim="800000"/>
            <a:headEnd/>
            <a:tailEnd/>
          </a:ln>
        </p:spPr>
        <p:txBody>
          <a:bodyPr wrap="square">
            <a:spAutoFit/>
          </a:bodyPr>
          <a:lstStyle/>
          <a:p>
            <a:pPr algn="ctr"/>
            <a:r>
              <a:rPr lang="pt-PT" sz="1600" b="1" dirty="0" smtClean="0">
                <a:solidFill>
                  <a:srgbClr val="CC0099"/>
                </a:solidFill>
                <a:latin typeface="Calibri" pitchFamily="34" charset="0"/>
              </a:rPr>
              <a:t>Fluxo de água</a:t>
            </a:r>
            <a:endParaRPr lang="en-US" sz="1600" b="1" dirty="0">
              <a:solidFill>
                <a:srgbClr val="CC0099"/>
              </a:solidFill>
              <a:latin typeface="Calibri" pitchFamily="34" charset="0"/>
            </a:endParaRPr>
          </a:p>
        </p:txBody>
      </p:sp>
      <p:pic>
        <p:nvPicPr>
          <p:cNvPr id="25" name="Picture 11"/>
          <p:cNvPicPr>
            <a:picLocks noChangeAspect="1" noChangeArrowheads="1"/>
          </p:cNvPicPr>
          <p:nvPr/>
        </p:nvPicPr>
        <p:blipFill>
          <a:blip r:embed="rId8" cstate="print"/>
          <a:srcRect/>
          <a:stretch>
            <a:fillRect/>
          </a:stretch>
        </p:blipFill>
        <p:spPr bwMode="auto">
          <a:xfrm>
            <a:off x="5251891" y="4593648"/>
            <a:ext cx="3640589" cy="1931695"/>
          </a:xfrm>
          <a:prstGeom prst="rect">
            <a:avLst/>
          </a:prstGeom>
          <a:noFill/>
          <a:ln w="9525">
            <a:noFill/>
            <a:miter lim="800000"/>
            <a:headEnd/>
            <a:tailEnd/>
          </a:ln>
        </p:spPr>
      </p:pic>
      <p:sp>
        <p:nvSpPr>
          <p:cNvPr id="28" name="Rectangle 27"/>
          <p:cNvSpPr/>
          <p:nvPr/>
        </p:nvSpPr>
        <p:spPr>
          <a:xfrm>
            <a:off x="6372200" y="4280471"/>
            <a:ext cx="2016224" cy="369332"/>
          </a:xfrm>
          <a:prstGeom prst="rect">
            <a:avLst/>
          </a:prstGeom>
        </p:spPr>
        <p:txBody>
          <a:bodyPr wrap="square">
            <a:spAutoFit/>
          </a:bodyPr>
          <a:lstStyle/>
          <a:p>
            <a:pPr algn="ctr" fontAlgn="auto">
              <a:spcBef>
                <a:spcPts val="0"/>
              </a:spcBef>
              <a:spcAft>
                <a:spcPts val="0"/>
              </a:spcAft>
              <a:defRPr/>
            </a:pPr>
            <a:r>
              <a:rPr lang="pt-PT" dirty="0" smtClean="0">
                <a:solidFill>
                  <a:schemeClr val="accent3">
                    <a:lumMod val="50000"/>
                  </a:schemeClr>
                </a:solidFill>
                <a:latin typeface="+mn-lt"/>
                <a:cs typeface="+mn-cs"/>
              </a:rPr>
              <a:t>Escala Local</a:t>
            </a:r>
            <a:endParaRPr lang="en-GB" sz="1600" dirty="0">
              <a:solidFill>
                <a:srgbClr val="FF0000"/>
              </a:solidFill>
              <a:latin typeface="+mn-lt"/>
              <a:cs typeface="+mn-cs"/>
            </a:endParaRPr>
          </a:p>
        </p:txBody>
      </p:sp>
      <p:sp>
        <p:nvSpPr>
          <p:cNvPr id="32" name="TextBox 31"/>
          <p:cNvSpPr txBox="1">
            <a:spLocks noChangeArrowheads="1"/>
          </p:cNvSpPr>
          <p:nvPr/>
        </p:nvSpPr>
        <p:spPr bwMode="auto">
          <a:xfrm>
            <a:off x="4921600" y="4388193"/>
            <a:ext cx="795410" cy="523220"/>
          </a:xfrm>
          <a:prstGeom prst="rect">
            <a:avLst/>
          </a:prstGeom>
          <a:noFill/>
          <a:ln w="9525">
            <a:noFill/>
            <a:miter lim="800000"/>
            <a:headEnd/>
            <a:tailEnd/>
          </a:ln>
        </p:spPr>
        <p:txBody>
          <a:bodyPr wrap="none">
            <a:spAutoFit/>
          </a:bodyPr>
          <a:lstStyle/>
          <a:p>
            <a:pPr algn="ctr"/>
            <a:r>
              <a:rPr lang="pt-PT" sz="1400" dirty="0" smtClean="0">
                <a:solidFill>
                  <a:srgbClr val="CC0099"/>
                </a:solidFill>
                <a:latin typeface="Calibri" pitchFamily="34" charset="0"/>
              </a:rPr>
              <a:t>Fluxo de</a:t>
            </a:r>
            <a:endParaRPr lang="pt-PT" sz="1400" dirty="0">
              <a:solidFill>
                <a:srgbClr val="CC0099"/>
              </a:solidFill>
              <a:latin typeface="Calibri" pitchFamily="34" charset="0"/>
            </a:endParaRPr>
          </a:p>
          <a:p>
            <a:pPr algn="ctr"/>
            <a:r>
              <a:rPr lang="pt-PT" sz="1400" dirty="0" smtClean="0">
                <a:solidFill>
                  <a:srgbClr val="CC0099"/>
                </a:solidFill>
                <a:latin typeface="Calibri" pitchFamily="34" charset="0"/>
              </a:rPr>
              <a:t>água</a:t>
            </a:r>
            <a:endParaRPr lang="en-US" sz="1400" dirty="0">
              <a:solidFill>
                <a:srgbClr val="CC0099"/>
              </a:solidFill>
              <a:latin typeface="Calibri" pitchFamily="34" charset="0"/>
            </a:endParaRPr>
          </a:p>
        </p:txBody>
      </p:sp>
      <p:sp>
        <p:nvSpPr>
          <p:cNvPr id="21518" name="Right Arrow 18"/>
          <p:cNvSpPr>
            <a:spLocks noChangeArrowheads="1"/>
          </p:cNvSpPr>
          <p:nvPr/>
        </p:nvSpPr>
        <p:spPr bwMode="auto">
          <a:xfrm rot="5400000">
            <a:off x="130800" y="3423476"/>
            <a:ext cx="2302767" cy="369888"/>
          </a:xfrm>
          <a:prstGeom prst="rightArrow">
            <a:avLst>
              <a:gd name="adj1" fmla="val 50000"/>
              <a:gd name="adj2" fmla="val 49926"/>
            </a:avLst>
          </a:prstGeom>
          <a:solidFill>
            <a:srgbClr val="CC0099"/>
          </a:solidFill>
          <a:ln w="9525" algn="ctr">
            <a:noFill/>
            <a:round/>
            <a:headEnd/>
            <a:tailEnd/>
          </a:ln>
        </p:spPr>
        <p:txBody>
          <a:bodyPr/>
          <a:lstStyle/>
          <a:p>
            <a:pPr eaLnBrk="0" hangingPunct="0"/>
            <a:endParaRPr lang="en-GB" sz="2400">
              <a:ea typeface="ＭＳ Ｐゴシック" pitchFamily="34" charset="-128"/>
            </a:endParaRPr>
          </a:p>
        </p:txBody>
      </p:sp>
      <p:sp>
        <p:nvSpPr>
          <p:cNvPr id="21517" name="Right Arrow 17"/>
          <p:cNvSpPr>
            <a:spLocks noChangeArrowheads="1"/>
          </p:cNvSpPr>
          <p:nvPr/>
        </p:nvSpPr>
        <p:spPr bwMode="auto">
          <a:xfrm rot="5400000">
            <a:off x="3141096" y="2799143"/>
            <a:ext cx="1008063" cy="323850"/>
          </a:xfrm>
          <a:prstGeom prst="rightArrow">
            <a:avLst>
              <a:gd name="adj1" fmla="val 50000"/>
              <a:gd name="adj2" fmla="val 49948"/>
            </a:avLst>
          </a:prstGeom>
          <a:solidFill>
            <a:srgbClr val="CC0099"/>
          </a:solidFill>
          <a:ln w="9525" algn="ctr">
            <a:noFill/>
            <a:round/>
            <a:headEnd/>
            <a:tailEnd/>
          </a:ln>
        </p:spPr>
        <p:txBody>
          <a:bodyPr/>
          <a:lstStyle/>
          <a:p>
            <a:pPr eaLnBrk="0" hangingPunct="0"/>
            <a:endParaRPr lang="en-GB" sz="2400">
              <a:ea typeface="ＭＳ Ｐゴシック" pitchFamily="34" charset="-128"/>
            </a:endParaRPr>
          </a:p>
        </p:txBody>
      </p:sp>
      <p:sp>
        <p:nvSpPr>
          <p:cNvPr id="21511" name="Right Arrow 9"/>
          <p:cNvSpPr>
            <a:spLocks noChangeArrowheads="1"/>
          </p:cNvSpPr>
          <p:nvPr/>
        </p:nvSpPr>
        <p:spPr bwMode="auto">
          <a:xfrm rot="7657225">
            <a:off x="2137052" y="4616929"/>
            <a:ext cx="1008063" cy="322262"/>
          </a:xfrm>
          <a:prstGeom prst="rightArrow">
            <a:avLst>
              <a:gd name="adj1" fmla="val 50000"/>
              <a:gd name="adj2" fmla="val 50194"/>
            </a:avLst>
          </a:prstGeom>
          <a:solidFill>
            <a:srgbClr val="CC0099"/>
          </a:solidFill>
          <a:ln w="9525" algn="ctr">
            <a:noFill/>
            <a:round/>
            <a:headEnd/>
            <a:tailEnd/>
          </a:ln>
        </p:spPr>
        <p:txBody>
          <a:bodyPr/>
          <a:lstStyle/>
          <a:p>
            <a:pPr eaLnBrk="0" hangingPunct="0"/>
            <a:endParaRPr lang="en-GB" sz="2400">
              <a:ea typeface="ＭＳ Ｐゴシック" pitchFamily="34" charset="-128"/>
            </a:endParaRPr>
          </a:p>
        </p:txBody>
      </p:sp>
      <p:sp>
        <p:nvSpPr>
          <p:cNvPr id="26" name="Right Arrow 7"/>
          <p:cNvSpPr>
            <a:spLocks noChangeArrowheads="1"/>
          </p:cNvSpPr>
          <p:nvPr/>
        </p:nvSpPr>
        <p:spPr bwMode="auto">
          <a:xfrm rot="2310489">
            <a:off x="3922772" y="4566083"/>
            <a:ext cx="1536832" cy="356094"/>
          </a:xfrm>
          <a:prstGeom prst="rightArrow">
            <a:avLst>
              <a:gd name="adj1" fmla="val 50000"/>
              <a:gd name="adj2" fmla="val 49950"/>
            </a:avLst>
          </a:prstGeom>
          <a:solidFill>
            <a:srgbClr val="CC0099"/>
          </a:solidFill>
          <a:ln w="9525" algn="ctr">
            <a:noFill/>
            <a:round/>
            <a:headEnd/>
            <a:tailEnd/>
          </a:ln>
        </p:spPr>
        <p:txBody>
          <a:bodyPr/>
          <a:lstStyle/>
          <a:p>
            <a:pPr eaLnBrk="0" hangingPunct="0"/>
            <a:endParaRPr lang="en-GB" sz="2400">
              <a:ea typeface="ＭＳ Ｐゴシック" pitchFamily="34" charset="-128"/>
            </a:endParaRPr>
          </a:p>
        </p:txBody>
      </p:sp>
      <p:sp>
        <p:nvSpPr>
          <p:cNvPr id="36" name="TextBox 35"/>
          <p:cNvSpPr txBox="1">
            <a:spLocks noChangeArrowheads="1"/>
          </p:cNvSpPr>
          <p:nvPr/>
        </p:nvSpPr>
        <p:spPr bwMode="auto">
          <a:xfrm>
            <a:off x="3773299" y="5680785"/>
            <a:ext cx="699230" cy="307777"/>
          </a:xfrm>
          <a:prstGeom prst="rect">
            <a:avLst/>
          </a:prstGeom>
          <a:noFill/>
          <a:ln w="9525">
            <a:noFill/>
            <a:miter lim="800000"/>
            <a:headEnd/>
            <a:tailEnd/>
          </a:ln>
        </p:spPr>
        <p:txBody>
          <a:bodyPr wrap="none">
            <a:spAutoFit/>
          </a:bodyPr>
          <a:lstStyle/>
          <a:p>
            <a:pPr algn="ctr"/>
            <a:r>
              <a:rPr lang="pt-PT" sz="1400" dirty="0">
                <a:solidFill>
                  <a:srgbClr val="CC0099"/>
                </a:solidFill>
                <a:latin typeface="Calibri" pitchFamily="34" charset="0"/>
              </a:rPr>
              <a:t>Drivers</a:t>
            </a:r>
            <a:endParaRPr lang="en-US" sz="1400" dirty="0">
              <a:solidFill>
                <a:srgbClr val="CC0099"/>
              </a:solidFill>
              <a:latin typeface="Calibri" pitchFamily="34" charset="0"/>
            </a:endParaRPr>
          </a:p>
        </p:txBody>
      </p:sp>
      <p:sp>
        <p:nvSpPr>
          <p:cNvPr id="27" name="Right Arrow 10"/>
          <p:cNvSpPr>
            <a:spLocks noChangeArrowheads="1"/>
          </p:cNvSpPr>
          <p:nvPr/>
        </p:nvSpPr>
        <p:spPr bwMode="auto">
          <a:xfrm>
            <a:off x="2699791" y="5949280"/>
            <a:ext cx="2410607" cy="360040"/>
          </a:xfrm>
          <a:prstGeom prst="rightArrow">
            <a:avLst>
              <a:gd name="adj1" fmla="val 50000"/>
              <a:gd name="adj2" fmla="val 50210"/>
            </a:avLst>
          </a:prstGeom>
          <a:solidFill>
            <a:srgbClr val="CC0099"/>
          </a:solidFill>
          <a:ln w="9525" algn="ctr">
            <a:noFill/>
            <a:round/>
            <a:headEnd/>
            <a:tailEnd/>
          </a:ln>
        </p:spPr>
        <p:txBody>
          <a:bodyPr/>
          <a:lstStyle/>
          <a:p>
            <a:pPr eaLnBrk="0" hangingPunct="0"/>
            <a:endParaRPr lang="en-GB" sz="2400">
              <a:ea typeface="ＭＳ Ｐゴシック" pitchFamily="34" charset="-128"/>
            </a:endParaRPr>
          </a:p>
        </p:txBody>
      </p:sp>
      <p:sp>
        <p:nvSpPr>
          <p:cNvPr id="48" name="Title 1"/>
          <p:cNvSpPr txBox="1">
            <a:spLocks/>
          </p:cNvSpPr>
          <p:nvPr/>
        </p:nvSpPr>
        <p:spPr>
          <a:xfrm>
            <a:off x="395536" y="0"/>
            <a:ext cx="835292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t>V-M: </a:t>
            </a:r>
            <a:r>
              <a:rPr lang="pt-BR" sz="3600" dirty="0"/>
              <a:t>Ligações entre modelos de escalas </a:t>
            </a:r>
            <a:r>
              <a:rPr lang="pt-BR" sz="3600" dirty="0" smtClean="0"/>
              <a:t>diferentes (e.g. FORWARD project)</a:t>
            </a:r>
            <a:endParaRPr lang="pt-BR" sz="3600" dirty="0"/>
          </a:p>
        </p:txBody>
      </p:sp>
    </p:spTree>
    <p:extLst>
      <p:ext uri="{BB962C8B-B14F-4D97-AF65-F5344CB8AC3E}">
        <p14:creationId xmlns:p14="http://schemas.microsoft.com/office/powerpoint/2010/main" val="23920606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p:cNvCxnSpPr/>
          <p:nvPr/>
        </p:nvCxnSpPr>
        <p:spPr>
          <a:xfrm flipV="1">
            <a:off x="5868144" y="2492896"/>
            <a:ext cx="0" cy="4365104"/>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7584" y="274638"/>
            <a:ext cx="8064896" cy="778098"/>
          </a:xfrm>
        </p:spPr>
        <p:txBody>
          <a:bodyPr>
            <a:normAutofit fontScale="90000"/>
          </a:bodyPr>
          <a:lstStyle/>
          <a:p>
            <a:pPr lvl="0">
              <a:spcBef>
                <a:spcPct val="20000"/>
              </a:spcBef>
            </a:pPr>
            <a:r>
              <a:rPr lang="en-GB" dirty="0"/>
              <a:t>V-M: </a:t>
            </a:r>
            <a:r>
              <a:rPr lang="pt-PT" dirty="0" smtClean="0"/>
              <a:t>Estimativa de entrada de água e nutrientes para a Ria Formosa</a:t>
            </a:r>
            <a:endParaRPr lang="en-US" dirty="0"/>
          </a:p>
        </p:txBody>
      </p:sp>
      <p:sp>
        <p:nvSpPr>
          <p:cNvPr id="3" name="Content Placeholder 2"/>
          <p:cNvSpPr>
            <a:spLocks noGrp="1"/>
          </p:cNvSpPr>
          <p:nvPr>
            <p:ph idx="1"/>
          </p:nvPr>
        </p:nvSpPr>
        <p:spPr>
          <a:xfrm>
            <a:off x="457200" y="1268760"/>
            <a:ext cx="8229600" cy="4929411"/>
          </a:xfrm>
        </p:spPr>
        <p:txBody>
          <a:bodyPr/>
          <a:lstStyle/>
          <a:p>
            <a:pPr>
              <a:buNone/>
            </a:pPr>
            <a:r>
              <a:rPr lang="pt-PT" sz="2000" b="1" dirty="0" smtClean="0"/>
              <a:t>Objectivos: </a:t>
            </a:r>
            <a:r>
              <a:rPr lang="pt-PT" sz="2000" dirty="0" smtClean="0"/>
              <a:t>Estimativa das transferências de água e nutrientes da parte de terra para a Ria Formosa</a:t>
            </a:r>
          </a:p>
          <a:p>
            <a:r>
              <a:rPr lang="pt-PT" sz="1800" dirty="0" smtClean="0"/>
              <a:t>Descargas directas (ETARs), águas superficiais, aquíferos</a:t>
            </a:r>
            <a:endParaRPr lang="en-US" sz="1800" dirty="0"/>
          </a:p>
        </p:txBody>
      </p:sp>
      <p:sp>
        <p:nvSpPr>
          <p:cNvPr id="5" name="TextBox 4"/>
          <p:cNvSpPr txBox="1"/>
          <p:nvPr/>
        </p:nvSpPr>
        <p:spPr>
          <a:xfrm>
            <a:off x="39889" y="2492896"/>
            <a:ext cx="2083839" cy="400110"/>
          </a:xfrm>
          <a:prstGeom prst="rect">
            <a:avLst/>
          </a:prstGeom>
          <a:noFill/>
        </p:spPr>
        <p:txBody>
          <a:bodyPr wrap="none" rtlCol="0">
            <a:spAutoFit/>
          </a:bodyPr>
          <a:lstStyle/>
          <a:p>
            <a:r>
              <a:rPr lang="pt-PT" sz="2000" b="1" dirty="0" smtClean="0">
                <a:solidFill>
                  <a:schemeClr val="accent6">
                    <a:lumMod val="50000"/>
                  </a:schemeClr>
                </a:solidFill>
              </a:rPr>
              <a:t>Bacia hidrográfica</a:t>
            </a:r>
          </a:p>
        </p:txBody>
      </p:sp>
      <p:sp>
        <p:nvSpPr>
          <p:cNvPr id="6" name="TextBox 5"/>
          <p:cNvSpPr txBox="1"/>
          <p:nvPr/>
        </p:nvSpPr>
        <p:spPr>
          <a:xfrm>
            <a:off x="323528" y="3441774"/>
            <a:ext cx="1512168" cy="646331"/>
          </a:xfrm>
          <a:prstGeom prst="rect">
            <a:avLst/>
          </a:prstGeom>
          <a:solidFill>
            <a:schemeClr val="tx2">
              <a:lumMod val="75000"/>
            </a:schemeClr>
          </a:solidFill>
          <a:ln>
            <a:solidFill>
              <a:schemeClr val="tx2">
                <a:lumMod val="50000"/>
              </a:schemeClr>
            </a:solidFill>
          </a:ln>
        </p:spPr>
        <p:txBody>
          <a:bodyPr wrap="square">
            <a:spAutoFit/>
          </a:bodyPr>
          <a:lstStyle/>
          <a:p>
            <a:pPr algn="ctr">
              <a:defRPr/>
            </a:pPr>
            <a:r>
              <a:rPr lang="pt-PT" b="1" dirty="0" smtClean="0">
                <a:solidFill>
                  <a:srgbClr val="4F81BD">
                    <a:lumMod val="20000"/>
                    <a:lumOff val="80000"/>
                  </a:srgbClr>
                </a:solidFill>
              </a:rPr>
              <a:t>Exportações difusas</a:t>
            </a:r>
          </a:p>
        </p:txBody>
      </p:sp>
      <p:sp>
        <p:nvSpPr>
          <p:cNvPr id="7" name="TextBox 11"/>
          <p:cNvSpPr txBox="1">
            <a:spLocks noChangeArrowheads="1"/>
          </p:cNvSpPr>
          <p:nvPr/>
        </p:nvSpPr>
        <p:spPr bwMode="auto">
          <a:xfrm>
            <a:off x="899592" y="3945830"/>
            <a:ext cx="390525" cy="584775"/>
          </a:xfrm>
          <a:prstGeom prst="rect">
            <a:avLst/>
          </a:prstGeom>
          <a:noFill/>
          <a:ln w="9525">
            <a:noFill/>
            <a:miter lim="800000"/>
            <a:headEnd/>
            <a:tailEnd/>
          </a:ln>
        </p:spPr>
        <p:txBody>
          <a:bodyPr wrap="square">
            <a:spAutoFit/>
          </a:bodyPr>
          <a:lstStyle/>
          <a:p>
            <a:pPr algn="ctr"/>
            <a:r>
              <a:rPr lang="pt-PT" sz="3200" b="1" dirty="0">
                <a:solidFill>
                  <a:prstClr val="black"/>
                </a:solidFill>
              </a:rPr>
              <a:t>+</a:t>
            </a:r>
            <a:endParaRPr lang="en-US" sz="3200" b="1" dirty="0">
              <a:solidFill>
                <a:prstClr val="black"/>
              </a:solidFill>
            </a:endParaRPr>
          </a:p>
        </p:txBody>
      </p:sp>
      <p:sp>
        <p:nvSpPr>
          <p:cNvPr id="8" name="TextBox 7"/>
          <p:cNvSpPr txBox="1"/>
          <p:nvPr/>
        </p:nvSpPr>
        <p:spPr>
          <a:xfrm>
            <a:off x="65981" y="4449886"/>
            <a:ext cx="2129755" cy="646331"/>
          </a:xfrm>
          <a:prstGeom prst="rect">
            <a:avLst/>
          </a:prstGeom>
          <a:solidFill>
            <a:schemeClr val="accent2"/>
          </a:solidFill>
          <a:ln>
            <a:solidFill>
              <a:schemeClr val="tx2">
                <a:lumMod val="50000"/>
              </a:schemeClr>
            </a:solidFill>
          </a:ln>
        </p:spPr>
        <p:txBody>
          <a:bodyPr wrap="square">
            <a:spAutoFit/>
          </a:bodyPr>
          <a:lstStyle/>
          <a:p>
            <a:pPr algn="ctr">
              <a:defRPr/>
            </a:pPr>
            <a:r>
              <a:rPr lang="pt-PT" b="1" dirty="0" smtClean="0">
                <a:solidFill>
                  <a:srgbClr val="4F81BD">
                    <a:lumMod val="20000"/>
                    <a:lumOff val="80000"/>
                  </a:srgbClr>
                </a:solidFill>
              </a:rPr>
              <a:t>Descargas de ETARs na rede hídrica</a:t>
            </a:r>
            <a:endParaRPr lang="en-US" b="1" dirty="0">
              <a:solidFill>
                <a:srgbClr val="4F81BD">
                  <a:lumMod val="20000"/>
                  <a:lumOff val="80000"/>
                </a:srgbClr>
              </a:solidFill>
            </a:endParaRPr>
          </a:p>
        </p:txBody>
      </p:sp>
      <p:pic>
        <p:nvPicPr>
          <p:cNvPr id="9" name="Picture 5" descr="Ria_Formosa"/>
          <p:cNvPicPr>
            <a:picLocks noChangeAspect="1" noChangeArrowheads="1"/>
          </p:cNvPicPr>
          <p:nvPr/>
        </p:nvPicPr>
        <p:blipFill>
          <a:blip r:embed="rId3" cstate="print"/>
          <a:srcRect/>
          <a:stretch>
            <a:fillRect/>
          </a:stretch>
        </p:blipFill>
        <p:spPr bwMode="auto">
          <a:xfrm>
            <a:off x="7276529" y="3789040"/>
            <a:ext cx="1831975" cy="1277937"/>
          </a:xfrm>
          <a:prstGeom prst="rect">
            <a:avLst/>
          </a:prstGeom>
          <a:noFill/>
          <a:ln w="9525">
            <a:solidFill>
              <a:schemeClr val="tx1"/>
            </a:solidFill>
            <a:miter lim="800000"/>
            <a:headEnd/>
            <a:tailEnd/>
          </a:ln>
        </p:spPr>
      </p:pic>
      <p:pic>
        <p:nvPicPr>
          <p:cNvPr id="10" name="Picture 6" descr="22774zj7"/>
          <p:cNvPicPr>
            <a:picLocks noChangeAspect="1" noChangeArrowheads="1"/>
          </p:cNvPicPr>
          <p:nvPr/>
        </p:nvPicPr>
        <p:blipFill>
          <a:blip r:embed="rId4" cstate="print"/>
          <a:srcRect/>
          <a:stretch>
            <a:fillRect/>
          </a:stretch>
        </p:blipFill>
        <p:spPr bwMode="auto">
          <a:xfrm>
            <a:off x="2554610" y="3626147"/>
            <a:ext cx="1657350" cy="1243013"/>
          </a:xfrm>
          <a:prstGeom prst="rect">
            <a:avLst/>
          </a:prstGeom>
          <a:noFill/>
          <a:ln w="9525">
            <a:solidFill>
              <a:schemeClr val="tx1"/>
            </a:solidFill>
            <a:miter lim="800000"/>
            <a:headEnd/>
            <a:tailEnd/>
          </a:ln>
        </p:spPr>
      </p:pic>
      <p:pic>
        <p:nvPicPr>
          <p:cNvPr id="11" name="Picture 7" descr="aquiferos2"/>
          <p:cNvPicPr>
            <a:picLocks noChangeAspect="1" noChangeArrowheads="1"/>
          </p:cNvPicPr>
          <p:nvPr/>
        </p:nvPicPr>
        <p:blipFill>
          <a:blip r:embed="rId5" cstate="print"/>
          <a:srcRect/>
          <a:stretch>
            <a:fillRect/>
          </a:stretch>
        </p:blipFill>
        <p:spPr bwMode="auto">
          <a:xfrm>
            <a:off x="2771800" y="5301208"/>
            <a:ext cx="1155700" cy="1293812"/>
          </a:xfrm>
          <a:prstGeom prst="rect">
            <a:avLst/>
          </a:prstGeom>
          <a:noFill/>
          <a:ln w="9525">
            <a:solidFill>
              <a:schemeClr val="tx1"/>
            </a:solidFill>
            <a:miter lim="800000"/>
            <a:headEnd/>
            <a:tailEnd/>
          </a:ln>
        </p:spPr>
      </p:pic>
      <p:sp>
        <p:nvSpPr>
          <p:cNvPr id="12" name="Text Box 10"/>
          <p:cNvSpPr txBox="1">
            <a:spLocks noChangeArrowheads="1"/>
          </p:cNvSpPr>
          <p:nvPr/>
        </p:nvSpPr>
        <p:spPr bwMode="auto">
          <a:xfrm>
            <a:off x="2771800" y="6287045"/>
            <a:ext cx="936625" cy="304800"/>
          </a:xfrm>
          <a:prstGeom prst="rect">
            <a:avLst/>
          </a:prstGeom>
          <a:noFill/>
          <a:ln w="9525">
            <a:noFill/>
            <a:miter lim="800000"/>
            <a:headEnd/>
            <a:tailEnd/>
          </a:ln>
        </p:spPr>
        <p:txBody>
          <a:bodyPr>
            <a:spAutoFit/>
          </a:bodyPr>
          <a:lstStyle/>
          <a:p>
            <a:r>
              <a:rPr lang="pt-PT" sz="1400" b="1" dirty="0" smtClean="0">
                <a:solidFill>
                  <a:prstClr val="black"/>
                </a:solidFill>
              </a:rPr>
              <a:t>Aquífero</a:t>
            </a:r>
            <a:endParaRPr lang="pt-PT" sz="1400" b="1" dirty="0">
              <a:solidFill>
                <a:prstClr val="black"/>
              </a:solidFill>
            </a:endParaRPr>
          </a:p>
        </p:txBody>
      </p:sp>
      <p:sp>
        <p:nvSpPr>
          <p:cNvPr id="15" name="TextBox 14"/>
          <p:cNvSpPr txBox="1"/>
          <p:nvPr/>
        </p:nvSpPr>
        <p:spPr>
          <a:xfrm>
            <a:off x="4716016" y="2996952"/>
            <a:ext cx="1512168" cy="923330"/>
          </a:xfrm>
          <a:prstGeom prst="rect">
            <a:avLst/>
          </a:prstGeom>
          <a:solidFill>
            <a:schemeClr val="accent2"/>
          </a:solidFill>
          <a:ln>
            <a:solidFill>
              <a:schemeClr val="tx2">
                <a:lumMod val="50000"/>
              </a:schemeClr>
            </a:solidFill>
          </a:ln>
        </p:spPr>
        <p:txBody>
          <a:bodyPr wrap="square">
            <a:spAutoFit/>
          </a:bodyPr>
          <a:lstStyle/>
          <a:p>
            <a:pPr algn="ctr">
              <a:defRPr/>
            </a:pPr>
            <a:r>
              <a:rPr lang="pt-PT" b="1" dirty="0" smtClean="0">
                <a:solidFill>
                  <a:srgbClr val="4F81BD">
                    <a:lumMod val="20000"/>
                    <a:lumOff val="80000"/>
                  </a:srgbClr>
                </a:solidFill>
              </a:rPr>
              <a:t>Descargas directas de ETARs na Ria</a:t>
            </a:r>
            <a:endParaRPr lang="en-US" b="1" dirty="0">
              <a:solidFill>
                <a:srgbClr val="4F81BD">
                  <a:lumMod val="20000"/>
                  <a:lumOff val="80000"/>
                </a:srgbClr>
              </a:solidFill>
            </a:endParaRPr>
          </a:p>
        </p:txBody>
      </p:sp>
      <p:sp>
        <p:nvSpPr>
          <p:cNvPr id="18" name="TextBox 17"/>
          <p:cNvSpPr txBox="1"/>
          <p:nvPr/>
        </p:nvSpPr>
        <p:spPr>
          <a:xfrm>
            <a:off x="6444208" y="3738518"/>
            <a:ext cx="619080" cy="338554"/>
          </a:xfrm>
          <a:prstGeom prst="rect">
            <a:avLst/>
          </a:prstGeom>
          <a:noFill/>
        </p:spPr>
        <p:txBody>
          <a:bodyPr wrap="none" rtlCol="0">
            <a:spAutoFit/>
          </a:bodyPr>
          <a:lstStyle/>
          <a:p>
            <a:pPr algn="ctr"/>
            <a:r>
              <a:rPr lang="pt-PT" sz="1600" b="1" dirty="0" smtClean="0">
                <a:solidFill>
                  <a:srgbClr val="0000FF"/>
                </a:solidFill>
              </a:rPr>
              <a:t>Água</a:t>
            </a:r>
            <a:endParaRPr lang="en-US" sz="1600" b="1" dirty="0">
              <a:solidFill>
                <a:srgbClr val="0000FF"/>
              </a:solidFill>
            </a:endParaRPr>
          </a:p>
        </p:txBody>
      </p:sp>
      <p:sp>
        <p:nvSpPr>
          <p:cNvPr id="19" name="TextBox 18"/>
          <p:cNvSpPr txBox="1"/>
          <p:nvPr/>
        </p:nvSpPr>
        <p:spPr>
          <a:xfrm>
            <a:off x="6228184" y="4725144"/>
            <a:ext cx="1087542" cy="338554"/>
          </a:xfrm>
          <a:prstGeom prst="rect">
            <a:avLst/>
          </a:prstGeom>
          <a:noFill/>
        </p:spPr>
        <p:txBody>
          <a:bodyPr wrap="none" rtlCol="0">
            <a:spAutoFit/>
          </a:bodyPr>
          <a:lstStyle/>
          <a:p>
            <a:pPr algn="ctr"/>
            <a:r>
              <a:rPr lang="pt-PT" sz="1600" b="1" dirty="0" smtClean="0">
                <a:solidFill>
                  <a:srgbClr val="CC0099"/>
                </a:solidFill>
              </a:rPr>
              <a:t>Nutrientes</a:t>
            </a:r>
            <a:endParaRPr lang="en-US" sz="1600" b="1" dirty="0">
              <a:solidFill>
                <a:srgbClr val="CC0099"/>
              </a:solidFill>
            </a:endParaRPr>
          </a:p>
        </p:txBody>
      </p:sp>
      <p:sp>
        <p:nvSpPr>
          <p:cNvPr id="20" name="TextBox 19"/>
          <p:cNvSpPr txBox="1"/>
          <p:nvPr/>
        </p:nvSpPr>
        <p:spPr>
          <a:xfrm>
            <a:off x="7614121" y="2492896"/>
            <a:ext cx="1494383" cy="400110"/>
          </a:xfrm>
          <a:prstGeom prst="rect">
            <a:avLst/>
          </a:prstGeom>
          <a:noFill/>
        </p:spPr>
        <p:txBody>
          <a:bodyPr wrap="none" rtlCol="0">
            <a:spAutoFit/>
          </a:bodyPr>
          <a:lstStyle/>
          <a:p>
            <a:pPr algn="r"/>
            <a:r>
              <a:rPr lang="pt-PT" sz="2000" b="1" dirty="0" smtClean="0">
                <a:solidFill>
                  <a:srgbClr val="0000FF"/>
                </a:solidFill>
              </a:rPr>
              <a:t>Ria Formosa</a:t>
            </a:r>
          </a:p>
        </p:txBody>
      </p:sp>
      <p:sp>
        <p:nvSpPr>
          <p:cNvPr id="21" name="TextBox 20"/>
          <p:cNvSpPr txBox="1"/>
          <p:nvPr/>
        </p:nvSpPr>
        <p:spPr>
          <a:xfrm>
            <a:off x="720080" y="2996952"/>
            <a:ext cx="3131840" cy="369332"/>
          </a:xfrm>
          <a:prstGeom prst="rect">
            <a:avLst/>
          </a:prstGeom>
          <a:solidFill>
            <a:schemeClr val="bg1"/>
          </a:solidFill>
          <a:ln>
            <a:solidFill>
              <a:schemeClr val="accent3">
                <a:lumMod val="50000"/>
              </a:schemeClr>
            </a:solidFill>
          </a:ln>
        </p:spPr>
        <p:txBody>
          <a:bodyPr wrap="square" rtlCol="0">
            <a:spAutoFit/>
          </a:bodyPr>
          <a:lstStyle/>
          <a:p>
            <a:pPr algn="ctr"/>
            <a:r>
              <a:rPr lang="pt-PT" b="1" dirty="0" smtClean="0">
                <a:solidFill>
                  <a:srgbClr val="9BBB59">
                    <a:lumMod val="50000"/>
                  </a:srgbClr>
                </a:solidFill>
              </a:rPr>
              <a:t>Modelo ecohidrológico SWAT</a:t>
            </a:r>
            <a:endParaRPr lang="en-US" b="1" dirty="0">
              <a:solidFill>
                <a:srgbClr val="9BBB59">
                  <a:lumMod val="50000"/>
                </a:srgbClr>
              </a:solidFill>
            </a:endParaRPr>
          </a:p>
        </p:txBody>
      </p:sp>
      <p:sp>
        <p:nvSpPr>
          <p:cNvPr id="22" name="AutoShape 13"/>
          <p:cNvSpPr>
            <a:spLocks noChangeArrowheads="1"/>
          </p:cNvSpPr>
          <p:nvPr/>
        </p:nvSpPr>
        <p:spPr bwMode="auto">
          <a:xfrm rot="16200000">
            <a:off x="6664424" y="3856856"/>
            <a:ext cx="351656" cy="648072"/>
          </a:xfrm>
          <a:prstGeom prst="downArrow">
            <a:avLst>
              <a:gd name="adj1" fmla="val 50000"/>
              <a:gd name="adj2" fmla="val 25000"/>
            </a:avLst>
          </a:prstGeom>
          <a:solidFill>
            <a:srgbClr val="0000FF"/>
          </a:solidFill>
          <a:ln w="9525">
            <a:solidFill>
              <a:schemeClr val="tx1"/>
            </a:solidFill>
            <a:miter lim="800000"/>
            <a:headEnd/>
            <a:tailEnd/>
          </a:ln>
        </p:spPr>
        <p:txBody>
          <a:bodyPr vert="eaVert" wrap="none" anchor="ctr"/>
          <a:lstStyle/>
          <a:p>
            <a:endParaRPr lang="pt-PT">
              <a:solidFill>
                <a:prstClr val="black"/>
              </a:solidFill>
            </a:endParaRPr>
          </a:p>
        </p:txBody>
      </p:sp>
      <p:sp>
        <p:nvSpPr>
          <p:cNvPr id="23" name="AutoShape 13"/>
          <p:cNvSpPr>
            <a:spLocks noChangeArrowheads="1"/>
          </p:cNvSpPr>
          <p:nvPr/>
        </p:nvSpPr>
        <p:spPr bwMode="auto">
          <a:xfrm rot="16200000">
            <a:off x="6664424" y="4297288"/>
            <a:ext cx="351656" cy="648072"/>
          </a:xfrm>
          <a:prstGeom prst="downArrow">
            <a:avLst>
              <a:gd name="adj1" fmla="val 50000"/>
              <a:gd name="adj2" fmla="val 25000"/>
            </a:avLst>
          </a:prstGeom>
          <a:solidFill>
            <a:srgbClr val="CC0099"/>
          </a:solidFill>
          <a:ln w="9525">
            <a:solidFill>
              <a:schemeClr val="tx1"/>
            </a:solidFill>
            <a:miter lim="800000"/>
            <a:headEnd/>
            <a:tailEnd/>
          </a:ln>
        </p:spPr>
        <p:txBody>
          <a:bodyPr vert="eaVert" wrap="none" anchor="ctr"/>
          <a:lstStyle/>
          <a:p>
            <a:endParaRPr lang="pt-PT">
              <a:solidFill>
                <a:prstClr val="black"/>
              </a:solidFill>
            </a:endParaRPr>
          </a:p>
        </p:txBody>
      </p:sp>
      <p:cxnSp>
        <p:nvCxnSpPr>
          <p:cNvPr id="25" name="Straight Connector 24"/>
          <p:cNvCxnSpPr/>
          <p:nvPr/>
        </p:nvCxnSpPr>
        <p:spPr>
          <a:xfrm>
            <a:off x="0" y="249289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Right Brace 25"/>
          <p:cNvSpPr>
            <a:spLocks/>
          </p:cNvSpPr>
          <p:nvPr/>
        </p:nvSpPr>
        <p:spPr bwMode="auto">
          <a:xfrm>
            <a:off x="2123728" y="3441774"/>
            <a:ext cx="269827" cy="1728417"/>
          </a:xfrm>
          <a:prstGeom prst="rightBrace">
            <a:avLst>
              <a:gd name="adj1" fmla="val 8335"/>
              <a:gd name="adj2" fmla="val 50000"/>
            </a:avLst>
          </a:prstGeom>
          <a:noFill/>
          <a:ln w="9525" algn="ctr">
            <a:solidFill>
              <a:srgbClr val="4A7EBB"/>
            </a:solidFill>
            <a:round/>
            <a:headEnd/>
            <a:tailEnd/>
          </a:ln>
        </p:spPr>
        <p:txBody>
          <a:bodyPr rot="10800000" vert="eaVert" anchor="ctr"/>
          <a:lstStyle/>
          <a:p>
            <a:pPr algn="ctr">
              <a:defRPr/>
            </a:pPr>
            <a:endParaRPr lang="en-US">
              <a:solidFill>
                <a:prstClr val="black"/>
              </a:solidFill>
            </a:endParaRPr>
          </a:p>
        </p:txBody>
      </p:sp>
      <p:sp>
        <p:nvSpPr>
          <p:cNvPr id="16" name="Text Box 10"/>
          <p:cNvSpPr txBox="1">
            <a:spLocks noChangeArrowheads="1"/>
          </p:cNvSpPr>
          <p:nvPr/>
        </p:nvSpPr>
        <p:spPr bwMode="auto">
          <a:xfrm>
            <a:off x="2555776" y="3645024"/>
            <a:ext cx="1152127" cy="307777"/>
          </a:xfrm>
          <a:prstGeom prst="rect">
            <a:avLst/>
          </a:prstGeom>
          <a:noFill/>
          <a:ln w="9525">
            <a:noFill/>
            <a:miter lim="800000"/>
            <a:headEnd/>
            <a:tailEnd/>
          </a:ln>
        </p:spPr>
        <p:txBody>
          <a:bodyPr wrap="square">
            <a:spAutoFit/>
          </a:bodyPr>
          <a:lstStyle/>
          <a:p>
            <a:r>
              <a:rPr lang="pt-PT" sz="1400" b="1" dirty="0" smtClean="0">
                <a:solidFill>
                  <a:prstClr val="black"/>
                </a:solidFill>
              </a:rPr>
              <a:t>Rede hídrica</a:t>
            </a:r>
            <a:endParaRPr lang="pt-PT" sz="1400" b="1" dirty="0">
              <a:solidFill>
                <a:prstClr val="black"/>
              </a:solidFill>
            </a:endParaRPr>
          </a:p>
        </p:txBody>
      </p:sp>
      <p:sp>
        <p:nvSpPr>
          <p:cNvPr id="13" name="AutoShape 13"/>
          <p:cNvSpPr>
            <a:spLocks noChangeArrowheads="1"/>
          </p:cNvSpPr>
          <p:nvPr/>
        </p:nvSpPr>
        <p:spPr bwMode="auto">
          <a:xfrm>
            <a:off x="3275856" y="4941168"/>
            <a:ext cx="216024" cy="288032"/>
          </a:xfrm>
          <a:prstGeom prst="downArrow">
            <a:avLst>
              <a:gd name="adj1" fmla="val 50000"/>
              <a:gd name="adj2" fmla="val 25000"/>
            </a:avLst>
          </a:prstGeom>
          <a:solidFill>
            <a:schemeClr val="accent2"/>
          </a:solidFill>
          <a:ln w="9525">
            <a:solidFill>
              <a:schemeClr val="tx1"/>
            </a:solidFill>
            <a:miter lim="800000"/>
            <a:headEnd/>
            <a:tailEnd/>
          </a:ln>
        </p:spPr>
        <p:txBody>
          <a:bodyPr vert="eaVert" wrap="none" anchor="ctr"/>
          <a:lstStyle/>
          <a:p>
            <a:endParaRPr lang="pt-PT">
              <a:solidFill>
                <a:prstClr val="black"/>
              </a:solidFill>
            </a:endParaRPr>
          </a:p>
        </p:txBody>
      </p:sp>
      <p:sp>
        <p:nvSpPr>
          <p:cNvPr id="28" name="TextBox 27"/>
          <p:cNvSpPr txBox="1"/>
          <p:nvPr/>
        </p:nvSpPr>
        <p:spPr>
          <a:xfrm>
            <a:off x="4932040" y="2636912"/>
            <a:ext cx="1035224" cy="307777"/>
          </a:xfrm>
          <a:prstGeom prst="rect">
            <a:avLst/>
          </a:prstGeom>
          <a:solidFill>
            <a:schemeClr val="bg1"/>
          </a:solidFill>
          <a:ln>
            <a:solidFill>
              <a:schemeClr val="accent3">
                <a:lumMod val="50000"/>
              </a:schemeClr>
            </a:solidFill>
          </a:ln>
        </p:spPr>
        <p:txBody>
          <a:bodyPr wrap="square" rtlCol="0">
            <a:spAutoFit/>
          </a:bodyPr>
          <a:lstStyle/>
          <a:p>
            <a:pPr algn="ctr"/>
            <a:r>
              <a:rPr lang="pt-PT" sz="1400" b="1" dirty="0" smtClean="0">
                <a:solidFill>
                  <a:srgbClr val="9BBB59">
                    <a:lumMod val="50000"/>
                  </a:srgbClr>
                </a:solidFill>
              </a:rPr>
              <a:t>Medições</a:t>
            </a:r>
            <a:endParaRPr lang="en-US" sz="1400" b="1" dirty="0">
              <a:solidFill>
                <a:srgbClr val="9BBB59">
                  <a:lumMod val="50000"/>
                </a:srgbClr>
              </a:solidFill>
            </a:endParaRPr>
          </a:p>
        </p:txBody>
      </p:sp>
      <p:sp>
        <p:nvSpPr>
          <p:cNvPr id="29" name="TextBox 28"/>
          <p:cNvSpPr txBox="1"/>
          <p:nvPr/>
        </p:nvSpPr>
        <p:spPr>
          <a:xfrm>
            <a:off x="611560" y="5137447"/>
            <a:ext cx="1035224" cy="307777"/>
          </a:xfrm>
          <a:prstGeom prst="rect">
            <a:avLst/>
          </a:prstGeom>
          <a:solidFill>
            <a:schemeClr val="bg1"/>
          </a:solidFill>
          <a:ln>
            <a:solidFill>
              <a:schemeClr val="accent3">
                <a:lumMod val="50000"/>
              </a:schemeClr>
            </a:solidFill>
          </a:ln>
        </p:spPr>
        <p:txBody>
          <a:bodyPr wrap="square" rtlCol="0">
            <a:spAutoFit/>
          </a:bodyPr>
          <a:lstStyle/>
          <a:p>
            <a:pPr algn="ctr"/>
            <a:r>
              <a:rPr lang="pt-PT" sz="1400" b="1" dirty="0" smtClean="0">
                <a:solidFill>
                  <a:srgbClr val="9BBB59">
                    <a:lumMod val="50000"/>
                  </a:srgbClr>
                </a:solidFill>
              </a:rPr>
              <a:t>Medições</a:t>
            </a:r>
            <a:endParaRPr lang="en-US" sz="1400" b="1" dirty="0">
              <a:solidFill>
                <a:srgbClr val="9BBB59">
                  <a:lumMod val="50000"/>
                </a:srgbClr>
              </a:solidFill>
            </a:endParaRPr>
          </a:p>
        </p:txBody>
      </p:sp>
      <p:sp>
        <p:nvSpPr>
          <p:cNvPr id="30" name="TextBox 29"/>
          <p:cNvSpPr txBox="1"/>
          <p:nvPr/>
        </p:nvSpPr>
        <p:spPr>
          <a:xfrm>
            <a:off x="4716016" y="5230941"/>
            <a:ext cx="1512168" cy="646331"/>
          </a:xfrm>
          <a:prstGeom prst="rect">
            <a:avLst/>
          </a:prstGeom>
          <a:solidFill>
            <a:schemeClr val="accent4"/>
          </a:solidFill>
          <a:ln>
            <a:solidFill>
              <a:schemeClr val="tx2">
                <a:lumMod val="50000"/>
              </a:schemeClr>
            </a:solidFill>
          </a:ln>
        </p:spPr>
        <p:txBody>
          <a:bodyPr wrap="square">
            <a:spAutoFit/>
          </a:bodyPr>
          <a:lstStyle/>
          <a:p>
            <a:pPr algn="ctr">
              <a:defRPr/>
            </a:pPr>
            <a:r>
              <a:rPr lang="pt-PT" b="1" dirty="0" smtClean="0">
                <a:solidFill>
                  <a:srgbClr val="4F81BD">
                    <a:lumMod val="20000"/>
                    <a:lumOff val="80000"/>
                  </a:srgbClr>
                </a:solidFill>
              </a:rPr>
              <a:t>Entradas dos sedimentos</a:t>
            </a:r>
            <a:endParaRPr lang="en-US" b="1" dirty="0">
              <a:solidFill>
                <a:srgbClr val="4F81BD">
                  <a:lumMod val="20000"/>
                  <a:lumOff val="80000"/>
                </a:srgbClr>
              </a:solidFill>
            </a:endParaRPr>
          </a:p>
        </p:txBody>
      </p:sp>
      <p:sp>
        <p:nvSpPr>
          <p:cNvPr id="31" name="TextBox 30"/>
          <p:cNvSpPr txBox="1"/>
          <p:nvPr/>
        </p:nvSpPr>
        <p:spPr>
          <a:xfrm>
            <a:off x="4644008" y="4222829"/>
            <a:ext cx="1584176" cy="646331"/>
          </a:xfrm>
          <a:prstGeom prst="rect">
            <a:avLst/>
          </a:prstGeom>
          <a:solidFill>
            <a:schemeClr val="tx2">
              <a:lumMod val="75000"/>
            </a:schemeClr>
          </a:solidFill>
          <a:ln>
            <a:solidFill>
              <a:schemeClr val="tx2">
                <a:lumMod val="50000"/>
              </a:schemeClr>
            </a:solidFill>
          </a:ln>
        </p:spPr>
        <p:txBody>
          <a:bodyPr wrap="square">
            <a:spAutoFit/>
          </a:bodyPr>
          <a:lstStyle/>
          <a:p>
            <a:pPr algn="ctr">
              <a:defRPr/>
            </a:pPr>
            <a:r>
              <a:rPr lang="pt-PT" b="1" dirty="0" smtClean="0">
                <a:solidFill>
                  <a:srgbClr val="4F81BD">
                    <a:lumMod val="20000"/>
                    <a:lumOff val="80000"/>
                  </a:srgbClr>
                </a:solidFill>
              </a:rPr>
              <a:t>Descargas das linhas de água</a:t>
            </a:r>
          </a:p>
        </p:txBody>
      </p:sp>
      <p:sp>
        <p:nvSpPr>
          <p:cNvPr id="32" name="TextBox 11"/>
          <p:cNvSpPr txBox="1">
            <a:spLocks noChangeArrowheads="1"/>
          </p:cNvSpPr>
          <p:nvPr/>
        </p:nvSpPr>
        <p:spPr bwMode="auto">
          <a:xfrm>
            <a:off x="5261595" y="3780329"/>
            <a:ext cx="390525" cy="584775"/>
          </a:xfrm>
          <a:prstGeom prst="rect">
            <a:avLst/>
          </a:prstGeom>
          <a:noFill/>
          <a:ln w="9525">
            <a:noFill/>
            <a:miter lim="800000"/>
            <a:headEnd/>
            <a:tailEnd/>
          </a:ln>
        </p:spPr>
        <p:txBody>
          <a:bodyPr wrap="square">
            <a:spAutoFit/>
          </a:bodyPr>
          <a:lstStyle/>
          <a:p>
            <a:pPr algn="ctr"/>
            <a:r>
              <a:rPr lang="pt-PT" sz="3200" b="1" dirty="0">
                <a:solidFill>
                  <a:prstClr val="black"/>
                </a:solidFill>
              </a:rPr>
              <a:t>+</a:t>
            </a:r>
            <a:endParaRPr lang="en-US" sz="3200" b="1" dirty="0">
              <a:solidFill>
                <a:prstClr val="black"/>
              </a:solidFill>
            </a:endParaRPr>
          </a:p>
        </p:txBody>
      </p:sp>
      <p:sp>
        <p:nvSpPr>
          <p:cNvPr id="33" name="TextBox 11"/>
          <p:cNvSpPr txBox="1">
            <a:spLocks noChangeArrowheads="1"/>
          </p:cNvSpPr>
          <p:nvPr/>
        </p:nvSpPr>
        <p:spPr bwMode="auto">
          <a:xfrm>
            <a:off x="5261595" y="4716433"/>
            <a:ext cx="390525" cy="584775"/>
          </a:xfrm>
          <a:prstGeom prst="rect">
            <a:avLst/>
          </a:prstGeom>
          <a:noFill/>
          <a:ln w="9525">
            <a:noFill/>
            <a:miter lim="800000"/>
            <a:headEnd/>
            <a:tailEnd/>
          </a:ln>
        </p:spPr>
        <p:txBody>
          <a:bodyPr wrap="square">
            <a:spAutoFit/>
          </a:bodyPr>
          <a:lstStyle/>
          <a:p>
            <a:pPr algn="ctr"/>
            <a:r>
              <a:rPr lang="pt-PT" sz="3200" b="1" dirty="0">
                <a:solidFill>
                  <a:prstClr val="black"/>
                </a:solidFill>
              </a:rPr>
              <a:t>+</a:t>
            </a:r>
            <a:endParaRPr lang="en-US" sz="3200" b="1" dirty="0">
              <a:solidFill>
                <a:prstClr val="black"/>
              </a:solidFill>
            </a:endParaRPr>
          </a:p>
        </p:txBody>
      </p:sp>
      <p:sp>
        <p:nvSpPr>
          <p:cNvPr id="34" name="AutoShape 13"/>
          <p:cNvSpPr>
            <a:spLocks noChangeArrowheads="1"/>
          </p:cNvSpPr>
          <p:nvPr/>
        </p:nvSpPr>
        <p:spPr bwMode="auto">
          <a:xfrm rot="16200000">
            <a:off x="4315780" y="4333292"/>
            <a:ext cx="252028" cy="315652"/>
          </a:xfrm>
          <a:prstGeom prst="downArrow">
            <a:avLst>
              <a:gd name="adj1" fmla="val 50000"/>
              <a:gd name="adj2" fmla="val 25000"/>
            </a:avLst>
          </a:prstGeom>
          <a:solidFill>
            <a:schemeClr val="accent2"/>
          </a:solidFill>
          <a:ln w="9525">
            <a:solidFill>
              <a:schemeClr val="tx1"/>
            </a:solidFill>
            <a:miter lim="800000"/>
            <a:headEnd/>
            <a:tailEnd/>
          </a:ln>
        </p:spPr>
        <p:txBody>
          <a:bodyPr vert="eaVert" wrap="none" anchor="ctr"/>
          <a:lstStyle/>
          <a:p>
            <a:endParaRPr lang="pt-PT">
              <a:solidFill>
                <a:prstClr val="black"/>
              </a:solidFill>
            </a:endParaRPr>
          </a:p>
        </p:txBody>
      </p:sp>
      <p:sp>
        <p:nvSpPr>
          <p:cNvPr id="35" name="TextBox 34"/>
          <p:cNvSpPr txBox="1"/>
          <p:nvPr/>
        </p:nvSpPr>
        <p:spPr>
          <a:xfrm>
            <a:off x="4903048" y="5929535"/>
            <a:ext cx="1035224" cy="307777"/>
          </a:xfrm>
          <a:prstGeom prst="rect">
            <a:avLst/>
          </a:prstGeom>
          <a:solidFill>
            <a:schemeClr val="bg1"/>
          </a:solidFill>
          <a:ln>
            <a:solidFill>
              <a:schemeClr val="accent3">
                <a:lumMod val="50000"/>
              </a:schemeClr>
            </a:solidFill>
          </a:ln>
        </p:spPr>
        <p:txBody>
          <a:bodyPr wrap="square" rtlCol="0">
            <a:spAutoFit/>
          </a:bodyPr>
          <a:lstStyle/>
          <a:p>
            <a:pPr algn="ctr"/>
            <a:r>
              <a:rPr lang="pt-PT" sz="1400" b="1" dirty="0" smtClean="0">
                <a:solidFill>
                  <a:srgbClr val="9BBB59">
                    <a:lumMod val="50000"/>
                  </a:srgbClr>
                </a:solidFill>
              </a:rPr>
              <a:t>Medições</a:t>
            </a:r>
            <a:endParaRPr lang="en-US" sz="1400" b="1" dirty="0">
              <a:solidFill>
                <a:srgbClr val="9BBB59">
                  <a:lumMod val="50000"/>
                </a:srgbClr>
              </a:solidFill>
            </a:endParaRPr>
          </a:p>
        </p:txBody>
      </p:sp>
      <p:sp>
        <p:nvSpPr>
          <p:cNvPr id="36" name="AutoShape 13"/>
          <p:cNvSpPr>
            <a:spLocks noChangeArrowheads="1"/>
          </p:cNvSpPr>
          <p:nvPr/>
        </p:nvSpPr>
        <p:spPr bwMode="auto">
          <a:xfrm rot="16200000">
            <a:off x="4170833" y="5283206"/>
            <a:ext cx="252028" cy="576064"/>
          </a:xfrm>
          <a:prstGeom prst="downArrow">
            <a:avLst>
              <a:gd name="adj1" fmla="val 50000"/>
              <a:gd name="adj2" fmla="val 25000"/>
            </a:avLst>
          </a:prstGeom>
          <a:solidFill>
            <a:schemeClr val="bg1">
              <a:lumMod val="85000"/>
            </a:schemeClr>
          </a:solidFill>
          <a:ln w="9525">
            <a:solidFill>
              <a:schemeClr val="tx1"/>
            </a:solidFill>
            <a:miter lim="800000"/>
            <a:headEnd/>
            <a:tailEnd/>
          </a:ln>
        </p:spPr>
        <p:txBody>
          <a:bodyPr vert="eaVert" wrap="none" anchor="ctr"/>
          <a:lstStyle/>
          <a:p>
            <a:endParaRPr lang="pt-PT">
              <a:solidFill>
                <a:prstClr val="black"/>
              </a:solidFill>
            </a:endParaRPr>
          </a:p>
        </p:txBody>
      </p:sp>
      <p:sp>
        <p:nvSpPr>
          <p:cNvPr id="37" name="TextBox 11"/>
          <p:cNvSpPr txBox="1">
            <a:spLocks noChangeArrowheads="1"/>
          </p:cNvSpPr>
          <p:nvPr/>
        </p:nvSpPr>
        <p:spPr bwMode="auto">
          <a:xfrm>
            <a:off x="4067944" y="5216321"/>
            <a:ext cx="390525" cy="707886"/>
          </a:xfrm>
          <a:prstGeom prst="rect">
            <a:avLst/>
          </a:prstGeom>
          <a:noFill/>
          <a:ln w="9525">
            <a:noFill/>
            <a:miter lim="800000"/>
            <a:headEnd/>
            <a:tailEnd/>
          </a:ln>
        </p:spPr>
        <p:txBody>
          <a:bodyPr wrap="square">
            <a:spAutoFit/>
          </a:bodyPr>
          <a:lstStyle/>
          <a:p>
            <a:pPr algn="ctr"/>
            <a:r>
              <a:rPr lang="pt-PT" sz="4000" b="1" dirty="0" smtClean="0">
                <a:solidFill>
                  <a:srgbClr val="FF0000"/>
                </a:solidFill>
              </a:rPr>
              <a:t>X</a:t>
            </a:r>
            <a:endParaRPr lang="en-US" sz="4000" b="1" dirty="0">
              <a:solidFill>
                <a:srgbClr val="FF0000"/>
              </a:solidFill>
            </a:endParaRPr>
          </a:p>
        </p:txBody>
      </p:sp>
      <p:sp>
        <p:nvSpPr>
          <p:cNvPr id="38" name="Right Brace 37"/>
          <p:cNvSpPr>
            <a:spLocks/>
          </p:cNvSpPr>
          <p:nvPr/>
        </p:nvSpPr>
        <p:spPr bwMode="auto">
          <a:xfrm>
            <a:off x="6174381" y="2924944"/>
            <a:ext cx="269827" cy="3024336"/>
          </a:xfrm>
          <a:prstGeom prst="rightBrace">
            <a:avLst>
              <a:gd name="adj1" fmla="val 8335"/>
              <a:gd name="adj2" fmla="val 50000"/>
            </a:avLst>
          </a:prstGeom>
          <a:noFill/>
          <a:ln w="9525" algn="ctr">
            <a:solidFill>
              <a:srgbClr val="4A7EBB"/>
            </a:solidFill>
            <a:round/>
            <a:headEnd/>
            <a:tailEnd/>
          </a:ln>
        </p:spPr>
        <p:txBody>
          <a:bodyPr rot="10800000" vert="eaVert" anchor="ctr"/>
          <a:lstStyle/>
          <a:p>
            <a:pPr algn="ctr">
              <a:defRPr/>
            </a:pPr>
            <a:endParaRPr lang="en-US">
              <a:solidFill>
                <a:prstClr val="black"/>
              </a:solidFill>
            </a:endParaRPr>
          </a:p>
        </p:txBody>
      </p:sp>
      <p:pic>
        <p:nvPicPr>
          <p:cNvPr id="41" name="Picture 57"/>
          <p:cNvPicPr>
            <a:picLocks noChangeAspect="1" noChangeArrowheads="1"/>
          </p:cNvPicPr>
          <p:nvPr/>
        </p:nvPicPr>
        <p:blipFill>
          <a:blip r:embed="rId6" cstate="print"/>
          <a:srcRect/>
          <a:stretch>
            <a:fillRect/>
          </a:stretch>
        </p:blipFill>
        <p:spPr bwMode="auto">
          <a:xfrm>
            <a:off x="35496" y="44624"/>
            <a:ext cx="828000" cy="1035000"/>
          </a:xfrm>
          <a:prstGeom prst="rect">
            <a:avLst/>
          </a:prstGeom>
          <a:noFill/>
          <a:ln w="9525">
            <a:noFill/>
            <a:miter lim="800000"/>
            <a:headEnd/>
            <a:tailEnd/>
          </a:ln>
        </p:spPr>
      </p:pic>
    </p:spTree>
    <p:extLst>
      <p:ext uri="{BB962C8B-B14F-4D97-AF65-F5344CB8AC3E}">
        <p14:creationId xmlns:p14="http://schemas.microsoft.com/office/powerpoint/2010/main" val="14087960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3600" dirty="0" smtClean="0"/>
              <a:t>IV-M: </a:t>
            </a:r>
            <a:r>
              <a:rPr lang="en-GB" sz="3600" dirty="0" err="1" smtClean="0"/>
              <a:t>Modelo</a:t>
            </a:r>
            <a:r>
              <a:rPr lang="en-GB" sz="3600" dirty="0" smtClean="0"/>
              <a:t> </a:t>
            </a:r>
            <a:r>
              <a:rPr lang="en-GB" sz="3600" dirty="0" err="1" smtClean="0"/>
              <a:t>hidrodinâmico</a:t>
            </a:r>
            <a:r>
              <a:rPr lang="en-GB" sz="3600" dirty="0" smtClean="0"/>
              <a:t>: </a:t>
            </a:r>
            <a:r>
              <a:rPr lang="en-GB" sz="3600" dirty="0" err="1" smtClean="0"/>
              <a:t>maré</a:t>
            </a:r>
            <a:r>
              <a:rPr lang="en-GB" sz="3600" dirty="0" smtClean="0"/>
              <a:t/>
            </a:r>
            <a:br>
              <a:rPr lang="en-GB" sz="3600" dirty="0" smtClean="0"/>
            </a:br>
            <a:r>
              <a:rPr lang="en-GB" sz="3600" dirty="0" smtClean="0"/>
              <a:t>From technologies to tool </a:t>
            </a:r>
            <a:endParaRPr lang="en-GB" sz="3600" dirty="0"/>
          </a:p>
        </p:txBody>
      </p:sp>
      <p:pic>
        <p:nvPicPr>
          <p:cNvPr id="4" name="tide bes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extLst>
      <p:ext uri="{BB962C8B-B14F-4D97-AF65-F5344CB8AC3E}">
        <p14:creationId xmlns:p14="http://schemas.microsoft.com/office/powerpoint/2010/main" val="1023403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2"/>
          <p:cNvSpPr>
            <a:spLocks noGrp="1"/>
          </p:cNvSpPr>
          <p:nvPr>
            <p:ph type="title"/>
          </p:nvPr>
        </p:nvSpPr>
        <p:spPr>
          <a:xfrm>
            <a:off x="683568" y="116632"/>
            <a:ext cx="7772400" cy="857250"/>
          </a:xfrm>
        </p:spPr>
        <p:txBody>
          <a:bodyPr>
            <a:normAutofit/>
          </a:bodyPr>
          <a:lstStyle/>
          <a:p>
            <a:pPr algn="l" eaLnBrk="1" hangingPunct="1"/>
            <a:r>
              <a:rPr lang="en-US" sz="3200" dirty="0" smtClean="0"/>
              <a:t>I : </a:t>
            </a:r>
            <a:r>
              <a:rPr lang="en-US" sz="3600" dirty="0" smtClean="0"/>
              <a:t>Types</a:t>
            </a:r>
            <a:r>
              <a:rPr lang="en-US" sz="3200" dirty="0" smtClean="0"/>
              <a:t> of virtual technology</a:t>
            </a:r>
          </a:p>
        </p:txBody>
      </p:sp>
      <p:graphicFrame>
        <p:nvGraphicFramePr>
          <p:cNvPr id="6" name="Table 5"/>
          <p:cNvGraphicFramePr>
            <a:graphicFrameLocks noGrp="1"/>
          </p:cNvGraphicFramePr>
          <p:nvPr>
            <p:extLst>
              <p:ext uri="{D42A27DB-BD31-4B8C-83A1-F6EECF244321}">
                <p14:modId xmlns:p14="http://schemas.microsoft.com/office/powerpoint/2010/main" val="85551003"/>
              </p:ext>
            </p:extLst>
          </p:nvPr>
        </p:nvGraphicFramePr>
        <p:xfrm>
          <a:off x="323850" y="1196752"/>
          <a:ext cx="8532812" cy="5417465"/>
        </p:xfrm>
        <a:graphic>
          <a:graphicData uri="http://schemas.openxmlformats.org/drawingml/2006/table">
            <a:tbl>
              <a:tblPr firstRow="1" bandRow="1"/>
              <a:tblGrid>
                <a:gridCol w="2303934"/>
                <a:gridCol w="3384376"/>
                <a:gridCol w="2844502"/>
              </a:tblGrid>
              <a:tr h="598359">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08000" marR="0" algn="l">
                        <a:lnSpc>
                          <a:spcPct val="100000"/>
                        </a:lnSpc>
                        <a:spcBef>
                          <a:spcPts val="300"/>
                        </a:spcBef>
                        <a:spcAft>
                          <a:spcPts val="0"/>
                        </a:spcAft>
                      </a:pPr>
                      <a:r>
                        <a:rPr lang="en-US" sz="1800" b="1" dirty="0">
                          <a:solidFill>
                            <a:schemeClr val="bg1"/>
                          </a:solidFill>
                          <a:latin typeface="Arial" pitchFamily="34" charset="0"/>
                          <a:ea typeface="SimSun"/>
                          <a:cs typeface="Arial" pitchFamily="34" charset="0"/>
                        </a:rPr>
                        <a:t>Objective and issues</a:t>
                      </a:r>
                      <a:endParaRPr lang="en-US" sz="1800" dirty="0">
                        <a:solidFill>
                          <a:schemeClr val="bg1"/>
                        </a:solidFill>
                        <a:latin typeface="Arial" pitchFamily="34" charset="0"/>
                        <a:ea typeface="SimSun"/>
                        <a:cs typeface="Arial" pitchFamily="34" charset="0"/>
                      </a:endParaRPr>
                    </a:p>
                  </a:txBody>
                  <a:tcPr marL="28353" marR="2835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08000" marR="0" algn="l">
                        <a:lnSpc>
                          <a:spcPct val="100000"/>
                        </a:lnSpc>
                        <a:spcBef>
                          <a:spcPts val="300"/>
                        </a:spcBef>
                        <a:spcAft>
                          <a:spcPts val="0"/>
                        </a:spcAft>
                      </a:pPr>
                      <a:r>
                        <a:rPr lang="en-US" sz="1800" b="1" dirty="0">
                          <a:solidFill>
                            <a:schemeClr val="bg1"/>
                          </a:solidFill>
                          <a:latin typeface="Arial" pitchFamily="34" charset="0"/>
                          <a:ea typeface="SimSun"/>
                          <a:cs typeface="Arial" pitchFamily="34" charset="0"/>
                        </a:rPr>
                        <a:t>Technology</a:t>
                      </a:r>
                      <a:endParaRPr lang="en-US" sz="1800" dirty="0">
                        <a:solidFill>
                          <a:schemeClr val="bg1"/>
                        </a:solidFill>
                        <a:latin typeface="Arial" pitchFamily="34" charset="0"/>
                        <a:ea typeface="SimSun"/>
                        <a:cs typeface="Arial" pitchFamily="34" charset="0"/>
                      </a:endParaRPr>
                    </a:p>
                  </a:txBody>
                  <a:tcPr marL="28353" marR="2835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08000" marR="0" algn="l">
                        <a:lnSpc>
                          <a:spcPct val="100000"/>
                        </a:lnSpc>
                        <a:spcBef>
                          <a:spcPts val="300"/>
                        </a:spcBef>
                        <a:spcAft>
                          <a:spcPts val="0"/>
                        </a:spcAft>
                      </a:pPr>
                      <a:r>
                        <a:rPr lang="en-US" sz="1800" b="1" dirty="0">
                          <a:solidFill>
                            <a:schemeClr val="bg1"/>
                          </a:solidFill>
                          <a:latin typeface="Arial" pitchFamily="34" charset="0"/>
                          <a:ea typeface="SimSun"/>
                          <a:cs typeface="Arial" pitchFamily="34" charset="0"/>
                        </a:rPr>
                        <a:t>Scale</a:t>
                      </a:r>
                      <a:endParaRPr lang="en-US" sz="1800" dirty="0">
                        <a:solidFill>
                          <a:schemeClr val="bg1"/>
                        </a:solidFill>
                        <a:latin typeface="Arial" pitchFamily="34" charset="0"/>
                        <a:ea typeface="SimSun"/>
                        <a:cs typeface="Arial" pitchFamily="34" charset="0"/>
                      </a:endParaRPr>
                    </a:p>
                  </a:txBody>
                  <a:tcPr marL="28353" marR="2835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r>
              <a:tr h="598359">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i="1" dirty="0" smtClean="0">
                          <a:solidFill>
                            <a:schemeClr val="tx1"/>
                          </a:solidFill>
                          <a:latin typeface="Arial" pitchFamily="34" charset="0"/>
                          <a:ea typeface="SimSun"/>
                          <a:cs typeface="Arial" pitchFamily="34" charset="0"/>
                        </a:rPr>
                        <a:t>Control production </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fr-FR" sz="1800" dirty="0">
                          <a:solidFill>
                            <a:schemeClr val="tx1"/>
                          </a:solidFill>
                          <a:latin typeface="Arial" pitchFamily="34" charset="0"/>
                          <a:ea typeface="SimSun"/>
                          <a:cs typeface="Arial" pitchFamily="34" charset="0"/>
                        </a:rPr>
                        <a:t>Information </a:t>
                      </a:r>
                      <a:r>
                        <a:rPr lang="fr-FR" sz="1800" dirty="0" err="1" smtClean="0">
                          <a:solidFill>
                            <a:schemeClr val="tx1"/>
                          </a:solidFill>
                          <a:latin typeface="Arial" pitchFamily="34" charset="0"/>
                          <a:ea typeface="SimSun"/>
                          <a:cs typeface="Arial" pitchFamily="34" charset="0"/>
                        </a:rPr>
                        <a:t>technology</a:t>
                      </a:r>
                      <a:r>
                        <a:rPr lang="fr-FR" sz="1800" dirty="0" smtClean="0">
                          <a:solidFill>
                            <a:schemeClr val="tx1"/>
                          </a:solidFill>
                          <a:latin typeface="Arial" pitchFamily="34" charset="0"/>
                          <a:ea typeface="SimSun"/>
                          <a:cs typeface="Arial" pitchFamily="34" charset="0"/>
                        </a:rPr>
                        <a:t>, </a:t>
                      </a:r>
                      <a:r>
                        <a:rPr lang="fr-FR" sz="1800" dirty="0" err="1" smtClean="0">
                          <a:solidFill>
                            <a:schemeClr val="tx1"/>
                          </a:solidFill>
                          <a:latin typeface="Arial" pitchFamily="34" charset="0"/>
                          <a:ea typeface="SimSun"/>
                          <a:cs typeface="Arial" pitchFamily="34" charset="0"/>
                        </a:rPr>
                        <a:t>sensors</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lvl="1" algn="l">
                        <a:lnSpc>
                          <a:spcPct val="100000"/>
                        </a:lnSpc>
                        <a:spcBef>
                          <a:spcPts val="300"/>
                        </a:spcBef>
                        <a:spcAft>
                          <a:spcPts val="0"/>
                        </a:spcAft>
                      </a:pPr>
                      <a:r>
                        <a:rPr lang="en-US" sz="1800" dirty="0" err="1">
                          <a:solidFill>
                            <a:schemeClr val="tx1"/>
                          </a:solidFill>
                          <a:latin typeface="Arial" pitchFamily="34" charset="0"/>
                          <a:ea typeface="SimSun"/>
                          <a:cs typeface="Arial" pitchFamily="34" charset="0"/>
                        </a:rPr>
                        <a:t>Microscale</a:t>
                      </a:r>
                      <a:r>
                        <a:rPr lang="en-US" sz="1800" dirty="0">
                          <a:solidFill>
                            <a:schemeClr val="tx1"/>
                          </a:solidFill>
                          <a:latin typeface="Arial" pitchFamily="34" charset="0"/>
                          <a:ea typeface="SimSun"/>
                          <a:cs typeface="Arial" pitchFamily="34" charset="0"/>
                        </a:rPr>
                        <a:t> </a:t>
                      </a:r>
                      <a:r>
                        <a:rPr lang="en-US" sz="1800" dirty="0" smtClean="0">
                          <a:solidFill>
                            <a:schemeClr val="tx1"/>
                          </a:solidFill>
                          <a:latin typeface="Arial" pitchFamily="34" charset="0"/>
                          <a:ea typeface="SimSun"/>
                          <a:cs typeface="Arial" pitchFamily="34" charset="0"/>
                        </a:rPr>
                        <a:t>(e.g. </a:t>
                      </a:r>
                      <a:r>
                        <a:rPr lang="en-US" sz="1800" dirty="0" err="1" smtClean="0">
                          <a:solidFill>
                            <a:schemeClr val="tx1"/>
                          </a:solidFill>
                          <a:latin typeface="Arial" pitchFamily="34" charset="0"/>
                          <a:ea typeface="SimSun"/>
                          <a:cs typeface="Arial" pitchFamily="34" charset="0"/>
                        </a:rPr>
                        <a:t>aquafarms</a:t>
                      </a:r>
                      <a:r>
                        <a:rPr lang="en-US" sz="1800" dirty="0" smtClean="0">
                          <a:solidFill>
                            <a:schemeClr val="tx1"/>
                          </a:solidFill>
                          <a:latin typeface="Arial" pitchFamily="34" charset="0"/>
                          <a:ea typeface="SimSun"/>
                          <a:cs typeface="Arial" pitchFamily="34" charset="0"/>
                        </a:rPr>
                        <a:t>)</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598359">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i="1" dirty="0" err="1" smtClean="0">
                          <a:solidFill>
                            <a:schemeClr val="tx1"/>
                          </a:solidFill>
                          <a:latin typeface="Arial" pitchFamily="34" charset="0"/>
                          <a:ea typeface="SimSun"/>
                          <a:cs typeface="Arial" pitchFamily="34" charset="0"/>
                        </a:rPr>
                        <a:t>Optimise</a:t>
                      </a:r>
                      <a:r>
                        <a:rPr lang="en-US" sz="1800" i="1" dirty="0" smtClean="0">
                          <a:solidFill>
                            <a:schemeClr val="tx1"/>
                          </a:solidFill>
                          <a:latin typeface="Arial" pitchFamily="34" charset="0"/>
                          <a:ea typeface="SimSun"/>
                          <a:cs typeface="Arial" pitchFamily="34" charset="0"/>
                        </a:rPr>
                        <a:t> production</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dirty="0">
                          <a:solidFill>
                            <a:schemeClr val="tx1"/>
                          </a:solidFill>
                          <a:latin typeface="Arial" pitchFamily="34" charset="0"/>
                          <a:ea typeface="SimSun"/>
                          <a:cs typeface="Arial" pitchFamily="34" charset="0"/>
                        </a:rPr>
                        <a:t>Mathematical models</a:t>
                      </a: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lvl="1" algn="l">
                        <a:lnSpc>
                          <a:spcPct val="100000"/>
                        </a:lnSpc>
                        <a:spcBef>
                          <a:spcPts val="300"/>
                        </a:spcBef>
                        <a:spcAft>
                          <a:spcPts val="0"/>
                        </a:spcAft>
                      </a:pPr>
                      <a:r>
                        <a:rPr lang="en-US" sz="1800" dirty="0" err="1" smtClean="0">
                          <a:solidFill>
                            <a:schemeClr val="tx1"/>
                          </a:solidFill>
                          <a:latin typeface="Arial" pitchFamily="34" charset="0"/>
                          <a:ea typeface="SimSun"/>
                          <a:cs typeface="Arial" pitchFamily="34" charset="0"/>
                        </a:rPr>
                        <a:t>Microscale</a:t>
                      </a:r>
                      <a:r>
                        <a:rPr lang="en-US" sz="1800" dirty="0" smtClean="0">
                          <a:solidFill>
                            <a:schemeClr val="tx1"/>
                          </a:solidFill>
                          <a:latin typeface="Arial" pitchFamily="34" charset="0"/>
                          <a:ea typeface="SimSun"/>
                          <a:cs typeface="Arial" pitchFamily="34" charset="0"/>
                        </a:rPr>
                        <a:t> </a:t>
                      </a:r>
                      <a:r>
                        <a:rPr lang="en-US" sz="1800" dirty="0">
                          <a:solidFill>
                            <a:schemeClr val="tx1"/>
                          </a:solidFill>
                          <a:latin typeface="Arial" pitchFamily="34" charset="0"/>
                          <a:ea typeface="SimSun"/>
                          <a:cs typeface="Arial" pitchFamily="34" charset="0"/>
                        </a:rPr>
                        <a:t>to </a:t>
                      </a:r>
                      <a:r>
                        <a:rPr lang="en-US" sz="1800" dirty="0" err="1" smtClean="0">
                          <a:solidFill>
                            <a:schemeClr val="tx1"/>
                          </a:solidFill>
                          <a:latin typeface="Arial" pitchFamily="34" charset="0"/>
                          <a:ea typeface="SimSun"/>
                          <a:cs typeface="Arial" pitchFamily="34" charset="0"/>
                        </a:rPr>
                        <a:t>mesoscale</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598359">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i="1" dirty="0" smtClean="0">
                          <a:solidFill>
                            <a:schemeClr val="tx1"/>
                          </a:solidFill>
                          <a:latin typeface="Arial" pitchFamily="34" charset="0"/>
                          <a:ea typeface="SimSun"/>
                          <a:cs typeface="Arial" pitchFamily="34" charset="0"/>
                        </a:rPr>
                        <a:t>Map resources and environment</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dirty="0" smtClean="0">
                          <a:solidFill>
                            <a:schemeClr val="tx1"/>
                          </a:solidFill>
                          <a:latin typeface="Arial" pitchFamily="34" charset="0"/>
                          <a:ea typeface="SimSun"/>
                          <a:cs typeface="Arial" pitchFamily="34" charset="0"/>
                        </a:rPr>
                        <a:t>GIS,</a:t>
                      </a:r>
                      <a:r>
                        <a:rPr lang="en-US" sz="1800" baseline="0" dirty="0" smtClean="0">
                          <a:solidFill>
                            <a:schemeClr val="tx1"/>
                          </a:solidFill>
                          <a:latin typeface="Arial" pitchFamily="34" charset="0"/>
                          <a:ea typeface="SimSun"/>
                          <a:cs typeface="Arial" pitchFamily="34" charset="0"/>
                        </a:rPr>
                        <a:t> </a:t>
                      </a:r>
                      <a:r>
                        <a:rPr lang="en-US" sz="1800" dirty="0" smtClean="0">
                          <a:solidFill>
                            <a:schemeClr val="tx1"/>
                          </a:solidFill>
                          <a:latin typeface="Arial" pitchFamily="34" charset="0"/>
                          <a:ea typeface="SimSun"/>
                          <a:cs typeface="Arial" pitchFamily="34" charset="0"/>
                        </a:rPr>
                        <a:t>remote </a:t>
                      </a:r>
                      <a:r>
                        <a:rPr lang="en-US" sz="1800" dirty="0">
                          <a:solidFill>
                            <a:schemeClr val="tx1"/>
                          </a:solidFill>
                          <a:latin typeface="Arial" pitchFamily="34" charset="0"/>
                          <a:ea typeface="SimSun"/>
                          <a:cs typeface="Arial" pitchFamily="34" charset="0"/>
                        </a:rPr>
                        <a:t>sensing</a:t>
                      </a: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lvl="1" algn="l">
                        <a:lnSpc>
                          <a:spcPct val="100000"/>
                        </a:lnSpc>
                        <a:spcBef>
                          <a:spcPts val="300"/>
                        </a:spcBef>
                        <a:spcAft>
                          <a:spcPts val="0"/>
                        </a:spcAft>
                      </a:pPr>
                      <a:r>
                        <a:rPr lang="en-US" sz="1800" dirty="0" err="1">
                          <a:solidFill>
                            <a:schemeClr val="tx1"/>
                          </a:solidFill>
                          <a:latin typeface="Arial" pitchFamily="34" charset="0"/>
                          <a:ea typeface="SimSun"/>
                          <a:cs typeface="Arial" pitchFamily="34" charset="0"/>
                        </a:rPr>
                        <a:t>Mesoscale</a:t>
                      </a:r>
                      <a:r>
                        <a:rPr lang="en-US" sz="1800" dirty="0">
                          <a:solidFill>
                            <a:schemeClr val="tx1"/>
                          </a:solidFill>
                          <a:latin typeface="Arial" pitchFamily="34" charset="0"/>
                          <a:ea typeface="SimSun"/>
                          <a:cs typeface="Arial" pitchFamily="34" charset="0"/>
                        </a:rPr>
                        <a:t> </a:t>
                      </a:r>
                      <a:r>
                        <a:rPr lang="en-US" sz="1800" dirty="0" smtClean="0">
                          <a:solidFill>
                            <a:schemeClr val="tx1"/>
                          </a:solidFill>
                          <a:latin typeface="Arial" pitchFamily="34" charset="0"/>
                          <a:ea typeface="SimSun"/>
                          <a:cs typeface="Arial" pitchFamily="34" charset="0"/>
                        </a:rPr>
                        <a:t>(coastal </a:t>
                      </a:r>
                      <a:r>
                        <a:rPr lang="en-US" sz="1800" dirty="0">
                          <a:solidFill>
                            <a:schemeClr val="tx1"/>
                          </a:solidFill>
                          <a:latin typeface="Arial" pitchFamily="34" charset="0"/>
                          <a:ea typeface="SimSun"/>
                          <a:cs typeface="Arial" pitchFamily="34" charset="0"/>
                        </a:rPr>
                        <a:t>to national boundaries)</a:t>
                      </a: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598359">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i="1" dirty="0" smtClean="0">
                          <a:solidFill>
                            <a:schemeClr val="tx1"/>
                          </a:solidFill>
                          <a:latin typeface="Arial" pitchFamily="34" charset="0"/>
                          <a:ea typeface="SimSun"/>
                          <a:cs typeface="Arial" pitchFamily="34" charset="0"/>
                        </a:rPr>
                        <a:t>Risk assessment</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dirty="0" smtClean="0">
                          <a:solidFill>
                            <a:schemeClr val="tx1"/>
                          </a:solidFill>
                          <a:latin typeface="Arial" pitchFamily="34" charset="0"/>
                          <a:ea typeface="SimSun"/>
                          <a:cs typeface="Arial" pitchFamily="34" charset="0"/>
                        </a:rPr>
                        <a:t>Handbooks, models</a:t>
                      </a:r>
                      <a:r>
                        <a:rPr lang="en-US" sz="1800" dirty="0">
                          <a:solidFill>
                            <a:schemeClr val="tx1"/>
                          </a:solidFill>
                          <a:latin typeface="Arial" pitchFamily="34" charset="0"/>
                          <a:ea typeface="SimSun"/>
                          <a:cs typeface="Arial" pitchFamily="34" charset="0"/>
                        </a:rPr>
                        <a:t>, expert knowledge, </a:t>
                      </a:r>
                      <a:r>
                        <a:rPr lang="en-US" sz="1800" dirty="0" smtClean="0">
                          <a:solidFill>
                            <a:schemeClr val="tx1"/>
                          </a:solidFill>
                          <a:latin typeface="Arial" pitchFamily="34" charset="0"/>
                          <a:ea typeface="SimSun"/>
                          <a:cs typeface="Arial" pitchFamily="34" charset="0"/>
                        </a:rPr>
                        <a:t>literature, </a:t>
                      </a:r>
                      <a:r>
                        <a:rPr lang="en-US" sz="1800" dirty="0">
                          <a:solidFill>
                            <a:schemeClr val="tx1"/>
                          </a:solidFill>
                          <a:latin typeface="Arial" pitchFamily="34" charset="0"/>
                          <a:ea typeface="SimSun"/>
                          <a:cs typeface="Arial" pitchFamily="34" charset="0"/>
                        </a:rPr>
                        <a:t>monitoring</a:t>
                      </a: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lvl="1" algn="l">
                        <a:lnSpc>
                          <a:spcPct val="100000"/>
                        </a:lnSpc>
                        <a:spcBef>
                          <a:spcPts val="300"/>
                        </a:spcBef>
                        <a:spcAft>
                          <a:spcPts val="0"/>
                        </a:spcAft>
                      </a:pPr>
                      <a:r>
                        <a:rPr lang="en-US" sz="1800" dirty="0" smtClean="0">
                          <a:solidFill>
                            <a:schemeClr val="tx1"/>
                          </a:solidFill>
                          <a:latin typeface="Arial" pitchFamily="34" charset="0"/>
                          <a:ea typeface="SimSun"/>
                          <a:cs typeface="Arial" pitchFamily="34" charset="0"/>
                        </a:rPr>
                        <a:t>Micro to </a:t>
                      </a:r>
                      <a:r>
                        <a:rPr lang="en-US" sz="1800" dirty="0" err="1">
                          <a:solidFill>
                            <a:schemeClr val="tx1"/>
                          </a:solidFill>
                          <a:latin typeface="Arial" pitchFamily="34" charset="0"/>
                          <a:ea typeface="SimSun"/>
                          <a:cs typeface="Arial" pitchFamily="34" charset="0"/>
                        </a:rPr>
                        <a:t>macroscale</a:t>
                      </a:r>
                      <a:r>
                        <a:rPr lang="en-US" sz="1800" dirty="0">
                          <a:solidFill>
                            <a:schemeClr val="tx1"/>
                          </a:solidFill>
                          <a:latin typeface="Arial" pitchFamily="34" charset="0"/>
                          <a:ea typeface="SimSun"/>
                          <a:cs typeface="Arial" pitchFamily="34" charset="0"/>
                        </a:rPr>
                        <a:t> (</a:t>
                      </a:r>
                      <a:r>
                        <a:rPr lang="en-US" sz="1800" dirty="0" err="1">
                          <a:solidFill>
                            <a:schemeClr val="tx1"/>
                          </a:solidFill>
                          <a:latin typeface="Arial" pitchFamily="34" charset="0"/>
                          <a:ea typeface="SimSun"/>
                          <a:cs typeface="Arial" pitchFamily="34" charset="0"/>
                        </a:rPr>
                        <a:t>transboundary</a:t>
                      </a:r>
                      <a:r>
                        <a:rPr lang="en-US" sz="1800" dirty="0">
                          <a:solidFill>
                            <a:schemeClr val="tx1"/>
                          </a:solidFill>
                          <a:latin typeface="Arial" pitchFamily="34" charset="0"/>
                          <a:ea typeface="SimSun"/>
                          <a:cs typeface="Arial" pitchFamily="34" charset="0"/>
                        </a:rPr>
                        <a:t>)</a:t>
                      </a: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68023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i="1" dirty="0" smtClean="0">
                          <a:solidFill>
                            <a:schemeClr val="tx1"/>
                          </a:solidFill>
                          <a:latin typeface="Arial" pitchFamily="34" charset="0"/>
                          <a:ea typeface="SimSun"/>
                          <a:cs typeface="Arial" pitchFamily="34" charset="0"/>
                        </a:rPr>
                        <a:t>Build indicators of sustainability</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dirty="0">
                          <a:solidFill>
                            <a:schemeClr val="tx1"/>
                          </a:solidFill>
                          <a:latin typeface="Arial" pitchFamily="34" charset="0"/>
                          <a:ea typeface="SimSun"/>
                          <a:cs typeface="Arial" pitchFamily="34" charset="0"/>
                        </a:rPr>
                        <a:t>Stakeholder forums, enquiries, </a:t>
                      </a:r>
                      <a:r>
                        <a:rPr lang="en-US" sz="1800" dirty="0" smtClean="0">
                          <a:solidFill>
                            <a:schemeClr val="tx1"/>
                          </a:solidFill>
                          <a:latin typeface="Arial" pitchFamily="34" charset="0"/>
                          <a:ea typeface="SimSun"/>
                          <a:cs typeface="Arial" pitchFamily="34" charset="0"/>
                        </a:rPr>
                        <a:t>indicator databases, LCA</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lvl="1" algn="l">
                        <a:lnSpc>
                          <a:spcPct val="100000"/>
                        </a:lnSpc>
                        <a:spcBef>
                          <a:spcPts val="300"/>
                        </a:spcBef>
                        <a:spcAft>
                          <a:spcPts val="0"/>
                        </a:spcAft>
                      </a:pPr>
                      <a:r>
                        <a:rPr lang="en-US" sz="1800" dirty="0" err="1">
                          <a:solidFill>
                            <a:schemeClr val="tx1"/>
                          </a:solidFill>
                          <a:latin typeface="Arial" pitchFamily="34" charset="0"/>
                          <a:ea typeface="SimSun"/>
                          <a:cs typeface="Arial" pitchFamily="34" charset="0"/>
                        </a:rPr>
                        <a:t>Mesoscale</a:t>
                      </a:r>
                      <a:r>
                        <a:rPr lang="en-US" sz="1800" dirty="0">
                          <a:solidFill>
                            <a:schemeClr val="tx1"/>
                          </a:solidFill>
                          <a:latin typeface="Arial" pitchFamily="34" charset="0"/>
                          <a:ea typeface="SimSun"/>
                          <a:cs typeface="Arial" pitchFamily="34" charset="0"/>
                        </a:rPr>
                        <a:t> (economic sector)</a:t>
                      </a: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623295">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i="1" dirty="0" smtClean="0">
                          <a:solidFill>
                            <a:schemeClr val="tx1"/>
                          </a:solidFill>
                          <a:latin typeface="Arial" pitchFamily="34" charset="0"/>
                          <a:ea typeface="SimSun"/>
                          <a:cs typeface="Arial" pitchFamily="34" charset="0"/>
                        </a:rPr>
                        <a:t>Assess system changes</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dirty="0">
                          <a:solidFill>
                            <a:schemeClr val="tx1"/>
                          </a:solidFill>
                          <a:latin typeface="Arial" pitchFamily="34" charset="0"/>
                          <a:ea typeface="SimSun"/>
                          <a:cs typeface="Arial" pitchFamily="34" charset="0"/>
                        </a:rPr>
                        <a:t>System approach, mathematical models</a:t>
                      </a: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lvl="1" algn="l">
                        <a:lnSpc>
                          <a:spcPct val="100000"/>
                        </a:lnSpc>
                        <a:spcBef>
                          <a:spcPts val="300"/>
                        </a:spcBef>
                        <a:spcAft>
                          <a:spcPts val="0"/>
                        </a:spcAft>
                      </a:pPr>
                      <a:r>
                        <a:rPr lang="en-US" sz="1800" dirty="0" err="1" smtClean="0">
                          <a:solidFill>
                            <a:schemeClr val="tx1"/>
                          </a:solidFill>
                          <a:latin typeface="Arial" pitchFamily="34" charset="0"/>
                          <a:ea typeface="SimSun"/>
                          <a:cs typeface="Arial" pitchFamily="34" charset="0"/>
                        </a:rPr>
                        <a:t>Meso</a:t>
                      </a:r>
                      <a:r>
                        <a:rPr lang="en-US" sz="1800" dirty="0" smtClean="0">
                          <a:solidFill>
                            <a:schemeClr val="tx1"/>
                          </a:solidFill>
                          <a:latin typeface="Arial" pitchFamily="34" charset="0"/>
                          <a:ea typeface="SimSun"/>
                          <a:cs typeface="Arial" pitchFamily="34" charset="0"/>
                        </a:rPr>
                        <a:t>- </a:t>
                      </a:r>
                      <a:r>
                        <a:rPr lang="en-US" sz="1800" dirty="0">
                          <a:solidFill>
                            <a:schemeClr val="tx1"/>
                          </a:solidFill>
                          <a:latin typeface="Arial" pitchFamily="34" charset="0"/>
                          <a:ea typeface="SimSun"/>
                          <a:cs typeface="Arial" pitchFamily="34" charset="0"/>
                        </a:rPr>
                        <a:t>(regional) to </a:t>
                      </a:r>
                      <a:r>
                        <a:rPr lang="en-US" sz="1800" dirty="0" err="1" smtClean="0">
                          <a:solidFill>
                            <a:schemeClr val="tx1"/>
                          </a:solidFill>
                          <a:latin typeface="Arial" pitchFamily="34" charset="0"/>
                          <a:ea typeface="SimSun"/>
                          <a:cs typeface="Arial" pitchFamily="34" charset="0"/>
                        </a:rPr>
                        <a:t>macroscale</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897538">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i="1" dirty="0" smtClean="0">
                          <a:solidFill>
                            <a:schemeClr val="tx1"/>
                          </a:solidFill>
                          <a:latin typeface="Arial" pitchFamily="34" charset="0"/>
                          <a:ea typeface="SimSun"/>
                          <a:cs typeface="Arial" pitchFamily="34" charset="0"/>
                        </a:rPr>
                        <a:t>Communication and learning</a:t>
                      </a:r>
                      <a:endParaRPr lang="en-US" sz="1800" dirty="0">
                        <a:solidFill>
                          <a:schemeClr val="tx1"/>
                        </a:solidFill>
                        <a:latin typeface="Arial" pitchFamily="34" charset="0"/>
                        <a:ea typeface="SimSun"/>
                        <a:cs typeface="Arial" pitchFamily="34" charset="0"/>
                      </a:endParaRP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algn="l">
                        <a:lnSpc>
                          <a:spcPct val="100000"/>
                        </a:lnSpc>
                        <a:spcBef>
                          <a:spcPts val="300"/>
                        </a:spcBef>
                        <a:spcAft>
                          <a:spcPts val="0"/>
                        </a:spcAft>
                      </a:pPr>
                      <a:r>
                        <a:rPr lang="en-US" sz="1800" dirty="0" smtClean="0">
                          <a:solidFill>
                            <a:schemeClr val="tx1"/>
                          </a:solidFill>
                          <a:latin typeface="Arial" pitchFamily="34" charset="0"/>
                          <a:ea typeface="SimSun"/>
                          <a:cs typeface="Arial" pitchFamily="34" charset="0"/>
                        </a:rPr>
                        <a:t>Web</a:t>
                      </a:r>
                      <a:r>
                        <a:rPr lang="en-US" sz="1800" baseline="0" dirty="0" smtClean="0">
                          <a:solidFill>
                            <a:schemeClr val="tx1"/>
                          </a:solidFill>
                          <a:latin typeface="Arial" pitchFamily="34" charset="0"/>
                          <a:ea typeface="SimSun"/>
                          <a:cs typeface="Arial" pitchFamily="34" charset="0"/>
                        </a:rPr>
                        <a:t> </a:t>
                      </a:r>
                      <a:r>
                        <a:rPr lang="en-US" sz="1800" dirty="0" smtClean="0">
                          <a:solidFill>
                            <a:schemeClr val="tx1"/>
                          </a:solidFill>
                          <a:latin typeface="Arial" pitchFamily="34" charset="0"/>
                          <a:ea typeface="SimSun"/>
                          <a:cs typeface="Arial" pitchFamily="34" charset="0"/>
                        </a:rPr>
                        <a:t>technologies</a:t>
                      </a:r>
                      <a:r>
                        <a:rPr lang="en-US" sz="1800" dirty="0">
                          <a:solidFill>
                            <a:schemeClr val="tx1"/>
                          </a:solidFill>
                          <a:latin typeface="Arial" pitchFamily="34" charset="0"/>
                          <a:ea typeface="SimSun"/>
                          <a:cs typeface="Arial" pitchFamily="34" charset="0"/>
                        </a:rPr>
                        <a:t>, e-learning, </a:t>
                      </a:r>
                      <a:r>
                        <a:rPr lang="en-US" sz="1800" dirty="0" smtClean="0">
                          <a:solidFill>
                            <a:schemeClr val="tx1"/>
                          </a:solidFill>
                          <a:latin typeface="Arial" pitchFamily="34" charset="0"/>
                          <a:ea typeface="SimSun"/>
                          <a:cs typeface="Arial" pitchFamily="34" charset="0"/>
                        </a:rPr>
                        <a:t>forums</a:t>
                      </a:r>
                      <a:r>
                        <a:rPr lang="en-US" sz="1800" dirty="0">
                          <a:solidFill>
                            <a:schemeClr val="tx1"/>
                          </a:solidFill>
                          <a:latin typeface="Arial" pitchFamily="34" charset="0"/>
                          <a:ea typeface="SimSun"/>
                          <a:cs typeface="Arial" pitchFamily="34" charset="0"/>
                        </a:rPr>
                        <a:t>, technical networks, demonstration tools</a:t>
                      </a: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lvl="1" algn="l">
                        <a:lnSpc>
                          <a:spcPct val="100000"/>
                        </a:lnSpc>
                        <a:spcBef>
                          <a:spcPts val="300"/>
                        </a:spcBef>
                        <a:spcAft>
                          <a:spcPts val="0"/>
                        </a:spcAft>
                      </a:pPr>
                      <a:r>
                        <a:rPr lang="en-US" sz="1800" dirty="0" err="1" smtClean="0">
                          <a:solidFill>
                            <a:schemeClr val="tx1"/>
                          </a:solidFill>
                          <a:latin typeface="Arial" pitchFamily="34" charset="0"/>
                          <a:ea typeface="SimSun"/>
                          <a:cs typeface="Arial" pitchFamily="34" charset="0"/>
                        </a:rPr>
                        <a:t>Meso</a:t>
                      </a:r>
                      <a:r>
                        <a:rPr lang="en-US" sz="1800" dirty="0" smtClean="0">
                          <a:solidFill>
                            <a:schemeClr val="tx1"/>
                          </a:solidFill>
                          <a:latin typeface="Arial" pitchFamily="34" charset="0"/>
                          <a:ea typeface="SimSun"/>
                          <a:cs typeface="Arial" pitchFamily="34" charset="0"/>
                        </a:rPr>
                        <a:t>- </a:t>
                      </a:r>
                      <a:r>
                        <a:rPr lang="en-US" sz="1800" dirty="0">
                          <a:solidFill>
                            <a:schemeClr val="tx1"/>
                          </a:solidFill>
                          <a:latin typeface="Arial" pitchFamily="34" charset="0"/>
                          <a:ea typeface="SimSun"/>
                          <a:cs typeface="Arial" pitchFamily="34" charset="0"/>
                        </a:rPr>
                        <a:t>(regional) to </a:t>
                      </a:r>
                      <a:r>
                        <a:rPr lang="en-US" sz="1800" dirty="0" err="1">
                          <a:solidFill>
                            <a:schemeClr val="tx1"/>
                          </a:solidFill>
                          <a:latin typeface="Arial" pitchFamily="34" charset="0"/>
                          <a:ea typeface="SimSun"/>
                          <a:cs typeface="Arial" pitchFamily="34" charset="0"/>
                        </a:rPr>
                        <a:t>macroscale</a:t>
                      </a:r>
                      <a:r>
                        <a:rPr lang="en-US" sz="1800" dirty="0">
                          <a:solidFill>
                            <a:schemeClr val="tx1"/>
                          </a:solidFill>
                          <a:latin typeface="Arial" pitchFamily="34" charset="0"/>
                          <a:ea typeface="SimSun"/>
                          <a:cs typeface="Arial" pitchFamily="34" charset="0"/>
                        </a:rPr>
                        <a:t> (national, </a:t>
                      </a:r>
                      <a:r>
                        <a:rPr lang="en-US" sz="1800" dirty="0" err="1">
                          <a:solidFill>
                            <a:schemeClr val="tx1"/>
                          </a:solidFill>
                          <a:latin typeface="Arial" pitchFamily="34" charset="0"/>
                          <a:ea typeface="SimSun"/>
                          <a:cs typeface="Arial" pitchFamily="34" charset="0"/>
                        </a:rPr>
                        <a:t>transboundary</a:t>
                      </a:r>
                      <a:r>
                        <a:rPr lang="en-US" sz="1800" dirty="0">
                          <a:solidFill>
                            <a:schemeClr val="tx1"/>
                          </a:solidFill>
                          <a:latin typeface="Arial" pitchFamily="34" charset="0"/>
                          <a:ea typeface="SimSun"/>
                          <a:cs typeface="Arial" pitchFamily="34" charset="0"/>
                        </a:rPr>
                        <a:t>)</a:t>
                      </a:r>
                    </a:p>
                  </a:txBody>
                  <a:tcPr marL="28353" marR="28353"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bl>
          </a:graphicData>
        </a:graphic>
      </p:graphicFrame>
    </p:spTree>
    <p:extLst>
      <p:ext uri="{BB962C8B-B14F-4D97-AF65-F5344CB8AC3E}">
        <p14:creationId xmlns:p14="http://schemas.microsoft.com/office/powerpoint/2010/main" val="3683639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pPr algn="l"/>
            <a:r>
              <a:rPr lang="en-GB" sz="3600" dirty="0"/>
              <a:t>IV-M: </a:t>
            </a:r>
            <a:r>
              <a:rPr lang="en-GB" sz="3600" dirty="0" err="1" smtClean="0"/>
              <a:t>temperatura</a:t>
            </a:r>
            <a:endParaRPr lang="en-GB" sz="3600" dirty="0"/>
          </a:p>
        </p:txBody>
      </p:sp>
      <p:pic>
        <p:nvPicPr>
          <p:cNvPr id="4" name="temperature_II bes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extLst>
      <p:ext uri="{BB962C8B-B14F-4D97-AF65-F5344CB8AC3E}">
        <p14:creationId xmlns:p14="http://schemas.microsoft.com/office/powerpoint/2010/main" val="2279651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371" t="4118" r="9085" b="29924"/>
          <a:stretch/>
        </p:blipFill>
        <p:spPr>
          <a:xfrm>
            <a:off x="35496" y="116632"/>
            <a:ext cx="1440000" cy="804706"/>
          </a:xfrm>
          <a:prstGeom prst="rect">
            <a:avLst/>
          </a:prstGeom>
        </p:spPr>
      </p:pic>
      <p:sp>
        <p:nvSpPr>
          <p:cNvPr id="2" name="Title 1"/>
          <p:cNvSpPr>
            <a:spLocks noGrp="1"/>
          </p:cNvSpPr>
          <p:nvPr>
            <p:ph type="title"/>
          </p:nvPr>
        </p:nvSpPr>
        <p:spPr>
          <a:xfrm>
            <a:off x="1547664" y="274638"/>
            <a:ext cx="5400600" cy="778098"/>
          </a:xfrm>
        </p:spPr>
        <p:txBody>
          <a:bodyPr>
            <a:normAutofit/>
          </a:bodyPr>
          <a:lstStyle/>
          <a:p>
            <a:r>
              <a:rPr lang="pt-PT" sz="3200" dirty="0" smtClean="0"/>
              <a:t>Modelação ecológica</a:t>
            </a:r>
            <a:endParaRPr lang="pt-PT" sz="3200" dirty="0"/>
          </a:p>
        </p:txBody>
      </p:sp>
      <p:sp>
        <p:nvSpPr>
          <p:cNvPr id="3" name="Content Placeholder 2"/>
          <p:cNvSpPr>
            <a:spLocks noGrp="1"/>
          </p:cNvSpPr>
          <p:nvPr>
            <p:ph idx="1"/>
          </p:nvPr>
        </p:nvSpPr>
        <p:spPr/>
        <p:txBody>
          <a:bodyPr/>
          <a:lstStyle/>
          <a:p>
            <a:endParaRPr lang="pt-PT" dirty="0"/>
          </a:p>
        </p:txBody>
      </p:sp>
      <p:sp>
        <p:nvSpPr>
          <p:cNvPr id="5" name="Title 1"/>
          <p:cNvSpPr txBox="1">
            <a:spLocks/>
          </p:cNvSpPr>
          <p:nvPr/>
        </p:nvSpPr>
        <p:spPr>
          <a:xfrm>
            <a:off x="7092280" y="275136"/>
            <a:ext cx="1872208" cy="7776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600" b="1" i="0" u="none" strike="noStrike" kern="1200" cap="none" spc="0" normalizeH="0" baseline="0" noProof="0" dirty="0">
              <a:ln>
                <a:noFill/>
              </a:ln>
              <a:solidFill>
                <a:schemeClr val="tx1">
                  <a:lumMod val="50000"/>
                  <a:lumOff val="50000"/>
                </a:schemeClr>
              </a:solidFill>
              <a:effectLst/>
              <a:uLnTx/>
              <a:uFillTx/>
              <a:latin typeface="+mj-lt"/>
              <a:ea typeface="+mj-ea"/>
              <a:cs typeface="+mj-cs"/>
            </a:endParaRPr>
          </a:p>
        </p:txBody>
      </p:sp>
      <p:pic>
        <p:nvPicPr>
          <p:cNvPr id="10" name="Content Placeholder 3" descr="17_05_11_Caixas_totais_v1.jpg"/>
          <p:cNvPicPr>
            <a:picLocks noChangeAspect="1"/>
          </p:cNvPicPr>
          <p:nvPr/>
        </p:nvPicPr>
        <p:blipFill>
          <a:blip r:embed="rId4" cstate="print"/>
          <a:srcRect t="5746"/>
          <a:stretch>
            <a:fillRect/>
          </a:stretch>
        </p:blipFill>
        <p:spPr>
          <a:xfrm>
            <a:off x="395536" y="1220214"/>
            <a:ext cx="8460432" cy="5637786"/>
          </a:xfrm>
          <a:prstGeom prst="rect">
            <a:avLst/>
          </a:prstGeom>
        </p:spPr>
      </p:pic>
      <p:sp>
        <p:nvSpPr>
          <p:cNvPr id="11" name="TextBox 5"/>
          <p:cNvSpPr txBox="1">
            <a:spLocks noChangeArrowheads="1"/>
          </p:cNvSpPr>
          <p:nvPr/>
        </p:nvSpPr>
        <p:spPr bwMode="auto">
          <a:xfrm>
            <a:off x="1403648" y="1268760"/>
            <a:ext cx="4046044" cy="1138773"/>
          </a:xfrm>
          <a:prstGeom prst="rect">
            <a:avLst/>
          </a:prstGeom>
          <a:noFill/>
          <a:ln w="9525">
            <a:noFill/>
            <a:miter lim="800000"/>
            <a:headEnd/>
            <a:tailEnd/>
          </a:ln>
        </p:spPr>
        <p:txBody>
          <a:bodyPr wrap="none">
            <a:spAutoFit/>
          </a:bodyPr>
          <a:lstStyle/>
          <a:p>
            <a:r>
              <a:rPr lang="pt-PT" sz="1700" dirty="0" smtClean="0">
                <a:latin typeface="Calibri" pitchFamily="34" charset="0"/>
              </a:rPr>
              <a:t>-Física (hidrodinâmica, batimetria…)</a:t>
            </a:r>
          </a:p>
          <a:p>
            <a:r>
              <a:rPr lang="pt-PT" sz="1700" dirty="0" smtClean="0">
                <a:latin typeface="Calibri" pitchFamily="34" charset="0"/>
              </a:rPr>
              <a:t>-Legislação (DGQA, nacional…)</a:t>
            </a:r>
          </a:p>
          <a:p>
            <a:r>
              <a:rPr lang="pt-PT" sz="1700" dirty="0" smtClean="0">
                <a:latin typeface="Calibri" pitchFamily="34" charset="0"/>
              </a:rPr>
              <a:t>-Aquacultura (viveiros, APPAA…)</a:t>
            </a:r>
          </a:p>
          <a:p>
            <a:r>
              <a:rPr lang="pt-PT" sz="1700" dirty="0" smtClean="0">
                <a:latin typeface="Calibri" pitchFamily="34" charset="0"/>
              </a:rPr>
              <a:t>-Actividades (habitats, salinas, navegação…)</a:t>
            </a:r>
            <a:endParaRPr lang="pt-PT" sz="1700" dirty="0">
              <a:latin typeface="Calibri" pitchFamily="34" charset="0"/>
            </a:endParaRPr>
          </a:p>
        </p:txBody>
      </p:sp>
      <p:sp>
        <p:nvSpPr>
          <p:cNvPr id="12" name="TextBox 5"/>
          <p:cNvSpPr txBox="1">
            <a:spLocks noChangeArrowheads="1"/>
          </p:cNvSpPr>
          <p:nvPr/>
        </p:nvSpPr>
        <p:spPr bwMode="auto">
          <a:xfrm>
            <a:off x="2051720" y="2564904"/>
            <a:ext cx="2898550" cy="615553"/>
          </a:xfrm>
          <a:prstGeom prst="rect">
            <a:avLst/>
          </a:prstGeom>
          <a:noFill/>
          <a:ln w="9525">
            <a:noFill/>
            <a:miter lim="800000"/>
            <a:headEnd/>
            <a:tailEnd/>
          </a:ln>
        </p:spPr>
        <p:txBody>
          <a:bodyPr wrap="none">
            <a:spAutoFit/>
          </a:bodyPr>
          <a:lstStyle/>
          <a:p>
            <a:r>
              <a:rPr lang="pt-PT" sz="1700" b="1" dirty="0" smtClean="0">
                <a:solidFill>
                  <a:srgbClr val="408000"/>
                </a:solidFill>
                <a:latin typeface="Trebuchet MS" pitchFamily="34" charset="0"/>
              </a:rPr>
              <a:t>- 20 caixas dentro da Ria</a:t>
            </a:r>
          </a:p>
          <a:p>
            <a:r>
              <a:rPr lang="pt-PT" sz="1700" b="1" dirty="0" smtClean="0">
                <a:solidFill>
                  <a:srgbClr val="408000"/>
                </a:solidFill>
                <a:latin typeface="Trebuchet MS" pitchFamily="34" charset="0"/>
              </a:rPr>
              <a:t>- 16+16 caixas “offshore” </a:t>
            </a:r>
            <a:endParaRPr lang="pt-PT" sz="1700" b="1" dirty="0">
              <a:solidFill>
                <a:srgbClr val="408000"/>
              </a:solidFill>
              <a:latin typeface="Trebuchet MS" pitchFamily="34" charset="0"/>
            </a:endParaRPr>
          </a:p>
        </p:txBody>
      </p:sp>
      <p:sp>
        <p:nvSpPr>
          <p:cNvPr id="13" name="Rectangle 12"/>
          <p:cNvSpPr/>
          <p:nvPr/>
        </p:nvSpPr>
        <p:spPr>
          <a:xfrm rot="20201675">
            <a:off x="4815684" y="3678740"/>
            <a:ext cx="764995" cy="2294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5256131" y="6345180"/>
            <a:ext cx="467997" cy="216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extLst>
      <p:ext uri="{BB962C8B-B14F-4D97-AF65-F5344CB8AC3E}">
        <p14:creationId xmlns:p14="http://schemas.microsoft.com/office/powerpoint/2010/main" val="21997484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1032"/>
          <p:cNvSpPr>
            <a:spLocks noChangeArrowheads="1"/>
          </p:cNvSpPr>
          <p:nvPr/>
        </p:nvSpPr>
        <p:spPr bwMode="auto">
          <a:xfrm>
            <a:off x="1512888" y="2447925"/>
            <a:ext cx="6402387" cy="3463925"/>
          </a:xfrm>
          <a:prstGeom prst="rect">
            <a:avLst/>
          </a:prstGeom>
          <a:noFill/>
          <a:ln w="9525">
            <a:noFill/>
            <a:miter lim="800000"/>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30" name="Line 1039"/>
          <p:cNvSpPr>
            <a:spLocks noChangeShapeType="1"/>
          </p:cNvSpPr>
          <p:nvPr/>
        </p:nvSpPr>
        <p:spPr bwMode="auto">
          <a:xfrm>
            <a:off x="1512888" y="2447925"/>
            <a:ext cx="6402387" cy="1588"/>
          </a:xfrm>
          <a:prstGeom prst="line">
            <a:avLst/>
          </a:prstGeom>
          <a:noFill/>
          <a:ln w="0">
            <a:solidFill>
              <a:srgbClr val="000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31" name="Rectangle 1040"/>
          <p:cNvSpPr>
            <a:spLocks noChangeArrowheads="1"/>
          </p:cNvSpPr>
          <p:nvPr/>
        </p:nvSpPr>
        <p:spPr bwMode="auto">
          <a:xfrm>
            <a:off x="1512888" y="2447925"/>
            <a:ext cx="6402387" cy="3463925"/>
          </a:xfrm>
          <a:prstGeom prst="rect">
            <a:avLst/>
          </a:prstGeom>
          <a:noFill/>
          <a:ln w="14288">
            <a:solidFill>
              <a:srgbClr val="808080"/>
            </a:solidFill>
            <a:miter lim="800000"/>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32" name="Line 1041"/>
          <p:cNvSpPr>
            <a:spLocks noChangeShapeType="1"/>
          </p:cNvSpPr>
          <p:nvPr/>
        </p:nvSpPr>
        <p:spPr bwMode="auto">
          <a:xfrm>
            <a:off x="1512888" y="2447925"/>
            <a:ext cx="1587" cy="3463925"/>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33" name="Line 1042"/>
          <p:cNvSpPr>
            <a:spLocks noChangeShapeType="1"/>
          </p:cNvSpPr>
          <p:nvPr/>
        </p:nvSpPr>
        <p:spPr bwMode="auto">
          <a:xfrm>
            <a:off x="1452563" y="5911850"/>
            <a:ext cx="60325" cy="1588"/>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34" name="Line 1043"/>
          <p:cNvSpPr>
            <a:spLocks noChangeShapeType="1"/>
          </p:cNvSpPr>
          <p:nvPr/>
        </p:nvSpPr>
        <p:spPr bwMode="auto">
          <a:xfrm>
            <a:off x="1452563" y="5416550"/>
            <a:ext cx="60325" cy="1588"/>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35" name="Line 1044"/>
          <p:cNvSpPr>
            <a:spLocks noChangeShapeType="1"/>
          </p:cNvSpPr>
          <p:nvPr/>
        </p:nvSpPr>
        <p:spPr bwMode="auto">
          <a:xfrm>
            <a:off x="1452563" y="4921250"/>
            <a:ext cx="60325" cy="1588"/>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36" name="Line 1045"/>
          <p:cNvSpPr>
            <a:spLocks noChangeShapeType="1"/>
          </p:cNvSpPr>
          <p:nvPr/>
        </p:nvSpPr>
        <p:spPr bwMode="auto">
          <a:xfrm>
            <a:off x="1452563" y="4427538"/>
            <a:ext cx="60325" cy="1587"/>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37" name="Line 1046"/>
          <p:cNvSpPr>
            <a:spLocks noChangeShapeType="1"/>
          </p:cNvSpPr>
          <p:nvPr/>
        </p:nvSpPr>
        <p:spPr bwMode="auto">
          <a:xfrm>
            <a:off x="1452563" y="3932238"/>
            <a:ext cx="60325" cy="1587"/>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38" name="Line 1047"/>
          <p:cNvSpPr>
            <a:spLocks noChangeShapeType="1"/>
          </p:cNvSpPr>
          <p:nvPr/>
        </p:nvSpPr>
        <p:spPr bwMode="auto">
          <a:xfrm>
            <a:off x="1452563" y="3436938"/>
            <a:ext cx="60325" cy="1587"/>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39" name="Line 1048"/>
          <p:cNvSpPr>
            <a:spLocks noChangeShapeType="1"/>
          </p:cNvSpPr>
          <p:nvPr/>
        </p:nvSpPr>
        <p:spPr bwMode="auto">
          <a:xfrm>
            <a:off x="1452563" y="2941638"/>
            <a:ext cx="60325" cy="1587"/>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40" name="Line 1049"/>
          <p:cNvSpPr>
            <a:spLocks noChangeShapeType="1"/>
          </p:cNvSpPr>
          <p:nvPr/>
        </p:nvSpPr>
        <p:spPr bwMode="auto">
          <a:xfrm>
            <a:off x="1452563" y="2447925"/>
            <a:ext cx="60325" cy="1588"/>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41" name="Line 1050"/>
          <p:cNvSpPr>
            <a:spLocks noChangeShapeType="1"/>
          </p:cNvSpPr>
          <p:nvPr/>
        </p:nvSpPr>
        <p:spPr bwMode="auto">
          <a:xfrm>
            <a:off x="1512888" y="5911850"/>
            <a:ext cx="6402387" cy="1588"/>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42" name="Line 1051"/>
          <p:cNvSpPr>
            <a:spLocks noChangeShapeType="1"/>
          </p:cNvSpPr>
          <p:nvPr/>
        </p:nvSpPr>
        <p:spPr bwMode="auto">
          <a:xfrm flipV="1">
            <a:off x="1512888" y="5911850"/>
            <a:ext cx="1587" cy="60325"/>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43" name="Line 1052"/>
          <p:cNvSpPr>
            <a:spLocks noChangeShapeType="1"/>
          </p:cNvSpPr>
          <p:nvPr/>
        </p:nvSpPr>
        <p:spPr bwMode="auto">
          <a:xfrm flipV="1">
            <a:off x="2578100" y="5911850"/>
            <a:ext cx="1588" cy="60325"/>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44" name="Line 1053"/>
          <p:cNvSpPr>
            <a:spLocks noChangeShapeType="1"/>
          </p:cNvSpPr>
          <p:nvPr/>
        </p:nvSpPr>
        <p:spPr bwMode="auto">
          <a:xfrm flipV="1">
            <a:off x="3641725" y="5911850"/>
            <a:ext cx="1588" cy="60325"/>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45" name="Line 1054"/>
          <p:cNvSpPr>
            <a:spLocks noChangeShapeType="1"/>
          </p:cNvSpPr>
          <p:nvPr/>
        </p:nvSpPr>
        <p:spPr bwMode="auto">
          <a:xfrm flipV="1">
            <a:off x="4706938" y="5911850"/>
            <a:ext cx="1587" cy="60325"/>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46" name="Line 1055"/>
          <p:cNvSpPr>
            <a:spLocks noChangeShapeType="1"/>
          </p:cNvSpPr>
          <p:nvPr/>
        </p:nvSpPr>
        <p:spPr bwMode="auto">
          <a:xfrm flipV="1">
            <a:off x="5786438" y="5911850"/>
            <a:ext cx="1587" cy="60325"/>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47" name="Line 1056"/>
          <p:cNvSpPr>
            <a:spLocks noChangeShapeType="1"/>
          </p:cNvSpPr>
          <p:nvPr/>
        </p:nvSpPr>
        <p:spPr bwMode="auto">
          <a:xfrm flipV="1">
            <a:off x="6850063" y="5911850"/>
            <a:ext cx="1587" cy="60325"/>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48" name="Line 1057"/>
          <p:cNvSpPr>
            <a:spLocks noChangeShapeType="1"/>
          </p:cNvSpPr>
          <p:nvPr/>
        </p:nvSpPr>
        <p:spPr bwMode="auto">
          <a:xfrm flipV="1">
            <a:off x="7915275" y="5911850"/>
            <a:ext cx="1588" cy="60325"/>
          </a:xfrm>
          <a:prstGeom prst="line">
            <a:avLst/>
          </a:prstGeom>
          <a:noFill/>
          <a:ln w="0">
            <a:solidFill>
              <a:schemeClr val="tx1"/>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49" name="Line 1058"/>
          <p:cNvSpPr>
            <a:spLocks noChangeShapeType="1"/>
          </p:cNvSpPr>
          <p:nvPr/>
        </p:nvSpPr>
        <p:spPr bwMode="auto">
          <a:xfrm>
            <a:off x="1782763" y="3136900"/>
            <a:ext cx="269875" cy="255588"/>
          </a:xfrm>
          <a:prstGeom prst="line">
            <a:avLst/>
          </a:prstGeom>
          <a:noFill/>
          <a:ln w="44450">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50" name="Line 1059"/>
          <p:cNvSpPr>
            <a:spLocks noChangeShapeType="1"/>
          </p:cNvSpPr>
          <p:nvPr/>
        </p:nvSpPr>
        <p:spPr bwMode="auto">
          <a:xfrm>
            <a:off x="2052638" y="3392488"/>
            <a:ext cx="525462" cy="314325"/>
          </a:xfrm>
          <a:prstGeom prst="line">
            <a:avLst/>
          </a:prstGeom>
          <a:noFill/>
          <a:ln w="44450">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51" name="Line 1060"/>
          <p:cNvSpPr>
            <a:spLocks noChangeShapeType="1"/>
          </p:cNvSpPr>
          <p:nvPr/>
        </p:nvSpPr>
        <p:spPr bwMode="auto">
          <a:xfrm>
            <a:off x="2578100" y="3706813"/>
            <a:ext cx="1063625" cy="420687"/>
          </a:xfrm>
          <a:prstGeom prst="line">
            <a:avLst/>
          </a:prstGeom>
          <a:noFill/>
          <a:ln w="44450">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52" name="Line 1061"/>
          <p:cNvSpPr>
            <a:spLocks noChangeShapeType="1"/>
          </p:cNvSpPr>
          <p:nvPr/>
        </p:nvSpPr>
        <p:spPr bwMode="auto">
          <a:xfrm>
            <a:off x="3641725" y="4127500"/>
            <a:ext cx="1079500" cy="358775"/>
          </a:xfrm>
          <a:prstGeom prst="line">
            <a:avLst/>
          </a:prstGeom>
          <a:noFill/>
          <a:ln w="44450">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53" name="Line 1062"/>
          <p:cNvSpPr>
            <a:spLocks noChangeShapeType="1"/>
          </p:cNvSpPr>
          <p:nvPr/>
        </p:nvSpPr>
        <p:spPr bwMode="auto">
          <a:xfrm>
            <a:off x="4721225" y="4486275"/>
            <a:ext cx="1065213" cy="165100"/>
          </a:xfrm>
          <a:prstGeom prst="line">
            <a:avLst/>
          </a:prstGeom>
          <a:noFill/>
          <a:ln w="44450">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54" name="Line 1063"/>
          <p:cNvSpPr>
            <a:spLocks noChangeShapeType="1"/>
          </p:cNvSpPr>
          <p:nvPr/>
        </p:nvSpPr>
        <p:spPr bwMode="auto">
          <a:xfrm>
            <a:off x="5786438" y="4651375"/>
            <a:ext cx="2128837" cy="180975"/>
          </a:xfrm>
          <a:prstGeom prst="line">
            <a:avLst/>
          </a:prstGeom>
          <a:noFill/>
          <a:ln w="44450">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55" name="Line 1064"/>
          <p:cNvSpPr>
            <a:spLocks noChangeShapeType="1"/>
          </p:cNvSpPr>
          <p:nvPr/>
        </p:nvSpPr>
        <p:spPr bwMode="auto">
          <a:xfrm>
            <a:off x="1782763" y="2657475"/>
            <a:ext cx="269875" cy="749300"/>
          </a:xfrm>
          <a:prstGeom prst="line">
            <a:avLst/>
          </a:prstGeom>
          <a:noFill/>
          <a:ln w="44450">
            <a:solidFill>
              <a:srgbClr val="FF0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56" name="Line 1065"/>
          <p:cNvSpPr>
            <a:spLocks noChangeShapeType="1"/>
          </p:cNvSpPr>
          <p:nvPr/>
        </p:nvSpPr>
        <p:spPr bwMode="auto">
          <a:xfrm>
            <a:off x="2052638" y="3406775"/>
            <a:ext cx="525462" cy="809625"/>
          </a:xfrm>
          <a:prstGeom prst="line">
            <a:avLst/>
          </a:prstGeom>
          <a:noFill/>
          <a:ln w="44450">
            <a:solidFill>
              <a:srgbClr val="FF0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57" name="Line 1066"/>
          <p:cNvSpPr>
            <a:spLocks noChangeShapeType="1"/>
          </p:cNvSpPr>
          <p:nvPr/>
        </p:nvSpPr>
        <p:spPr bwMode="auto">
          <a:xfrm>
            <a:off x="2578100" y="4216400"/>
            <a:ext cx="1063625" cy="660400"/>
          </a:xfrm>
          <a:prstGeom prst="line">
            <a:avLst/>
          </a:prstGeom>
          <a:noFill/>
          <a:ln w="44450">
            <a:solidFill>
              <a:srgbClr val="FF0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58" name="Line 1067"/>
          <p:cNvSpPr>
            <a:spLocks noChangeShapeType="1"/>
          </p:cNvSpPr>
          <p:nvPr/>
        </p:nvSpPr>
        <p:spPr bwMode="auto">
          <a:xfrm>
            <a:off x="3641725" y="4876800"/>
            <a:ext cx="1079500" cy="269875"/>
          </a:xfrm>
          <a:prstGeom prst="line">
            <a:avLst/>
          </a:prstGeom>
          <a:noFill/>
          <a:ln w="44450">
            <a:solidFill>
              <a:srgbClr val="FF0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59" name="Line 1068"/>
          <p:cNvSpPr>
            <a:spLocks noChangeShapeType="1"/>
          </p:cNvSpPr>
          <p:nvPr/>
        </p:nvSpPr>
        <p:spPr bwMode="auto">
          <a:xfrm>
            <a:off x="4721225" y="5146675"/>
            <a:ext cx="1065213" cy="150813"/>
          </a:xfrm>
          <a:prstGeom prst="line">
            <a:avLst/>
          </a:prstGeom>
          <a:noFill/>
          <a:ln w="44450">
            <a:solidFill>
              <a:srgbClr val="FF0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60" name="Line 1069"/>
          <p:cNvSpPr>
            <a:spLocks noChangeShapeType="1"/>
          </p:cNvSpPr>
          <p:nvPr/>
        </p:nvSpPr>
        <p:spPr bwMode="auto">
          <a:xfrm>
            <a:off x="5786438" y="5297488"/>
            <a:ext cx="2128837" cy="254000"/>
          </a:xfrm>
          <a:prstGeom prst="line">
            <a:avLst/>
          </a:prstGeom>
          <a:noFill/>
          <a:ln w="44450">
            <a:solidFill>
              <a:srgbClr val="FF0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61" name="Line 1070"/>
          <p:cNvSpPr>
            <a:spLocks noChangeShapeType="1"/>
          </p:cNvSpPr>
          <p:nvPr/>
        </p:nvSpPr>
        <p:spPr bwMode="auto">
          <a:xfrm>
            <a:off x="1782763" y="3467100"/>
            <a:ext cx="269875" cy="255588"/>
          </a:xfrm>
          <a:prstGeom prst="line">
            <a:avLst/>
          </a:prstGeom>
          <a:noFill/>
          <a:ln w="44450">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62" name="Line 1071"/>
          <p:cNvSpPr>
            <a:spLocks noChangeShapeType="1"/>
          </p:cNvSpPr>
          <p:nvPr/>
        </p:nvSpPr>
        <p:spPr bwMode="auto">
          <a:xfrm>
            <a:off x="2052638" y="3722688"/>
            <a:ext cx="525462" cy="149225"/>
          </a:xfrm>
          <a:prstGeom prst="line">
            <a:avLst/>
          </a:prstGeom>
          <a:noFill/>
          <a:ln w="44450">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63" name="Line 1072"/>
          <p:cNvSpPr>
            <a:spLocks noChangeShapeType="1"/>
          </p:cNvSpPr>
          <p:nvPr/>
        </p:nvSpPr>
        <p:spPr bwMode="auto">
          <a:xfrm>
            <a:off x="2578100" y="3871913"/>
            <a:ext cx="1063625" cy="209550"/>
          </a:xfrm>
          <a:prstGeom prst="line">
            <a:avLst/>
          </a:prstGeom>
          <a:noFill/>
          <a:ln w="44450">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64" name="Line 1073"/>
          <p:cNvSpPr>
            <a:spLocks noChangeShapeType="1"/>
          </p:cNvSpPr>
          <p:nvPr/>
        </p:nvSpPr>
        <p:spPr bwMode="auto">
          <a:xfrm>
            <a:off x="3641725" y="4081463"/>
            <a:ext cx="1079500" cy="106362"/>
          </a:xfrm>
          <a:prstGeom prst="line">
            <a:avLst/>
          </a:prstGeom>
          <a:noFill/>
          <a:ln w="44450">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65" name="Line 1074"/>
          <p:cNvSpPr>
            <a:spLocks noChangeShapeType="1"/>
          </p:cNvSpPr>
          <p:nvPr/>
        </p:nvSpPr>
        <p:spPr bwMode="auto">
          <a:xfrm>
            <a:off x="4721225" y="4187825"/>
            <a:ext cx="1065213" cy="74613"/>
          </a:xfrm>
          <a:prstGeom prst="line">
            <a:avLst/>
          </a:prstGeom>
          <a:noFill/>
          <a:ln w="44450">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66" name="Line 1075"/>
          <p:cNvSpPr>
            <a:spLocks noChangeShapeType="1"/>
          </p:cNvSpPr>
          <p:nvPr/>
        </p:nvSpPr>
        <p:spPr bwMode="auto">
          <a:xfrm>
            <a:off x="5786438" y="4262438"/>
            <a:ext cx="2128837" cy="104775"/>
          </a:xfrm>
          <a:prstGeom prst="line">
            <a:avLst/>
          </a:prstGeom>
          <a:noFill/>
          <a:ln w="44450">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67" name="Freeform 1076"/>
          <p:cNvSpPr>
            <a:spLocks/>
          </p:cNvSpPr>
          <p:nvPr/>
        </p:nvSpPr>
        <p:spPr bwMode="auto">
          <a:xfrm>
            <a:off x="1692275" y="3048000"/>
            <a:ext cx="180975" cy="179388"/>
          </a:xfrm>
          <a:custGeom>
            <a:avLst/>
            <a:gdLst>
              <a:gd name="T0" fmla="*/ 143649711 w 114"/>
              <a:gd name="T1" fmla="*/ 0 h 113"/>
              <a:gd name="T2" fmla="*/ 287297835 w 114"/>
              <a:gd name="T3" fmla="*/ 141129155 h 113"/>
              <a:gd name="T4" fmla="*/ 143649711 w 114"/>
              <a:gd name="T5" fmla="*/ 284779266 h 113"/>
              <a:gd name="T6" fmla="*/ 0 w 114"/>
              <a:gd name="T7" fmla="*/ 141129155 h 113"/>
              <a:gd name="T8" fmla="*/ 143649711 w 114"/>
              <a:gd name="T9" fmla="*/ 0 h 113"/>
              <a:gd name="T10" fmla="*/ 0 60000 65536"/>
              <a:gd name="T11" fmla="*/ 0 60000 65536"/>
              <a:gd name="T12" fmla="*/ 0 60000 65536"/>
              <a:gd name="T13" fmla="*/ 0 60000 65536"/>
              <a:gd name="T14" fmla="*/ 0 60000 65536"/>
              <a:gd name="T15" fmla="*/ 0 w 114"/>
              <a:gd name="T16" fmla="*/ 0 h 113"/>
              <a:gd name="T17" fmla="*/ 114 w 114"/>
              <a:gd name="T18" fmla="*/ 113 h 113"/>
            </a:gdLst>
            <a:ahLst/>
            <a:cxnLst>
              <a:cxn ang="T10">
                <a:pos x="T0" y="T1"/>
              </a:cxn>
              <a:cxn ang="T11">
                <a:pos x="T2" y="T3"/>
              </a:cxn>
              <a:cxn ang="T12">
                <a:pos x="T4" y="T5"/>
              </a:cxn>
              <a:cxn ang="T13">
                <a:pos x="T6" y="T7"/>
              </a:cxn>
              <a:cxn ang="T14">
                <a:pos x="T8" y="T9"/>
              </a:cxn>
            </a:cxnLst>
            <a:rect l="T15" t="T16" r="T17" b="T18"/>
            <a:pathLst>
              <a:path w="114" h="113">
                <a:moveTo>
                  <a:pt x="57" y="0"/>
                </a:moveTo>
                <a:lnTo>
                  <a:pt x="114" y="56"/>
                </a:lnTo>
                <a:lnTo>
                  <a:pt x="57" y="113"/>
                </a:lnTo>
                <a:lnTo>
                  <a:pt x="0" y="56"/>
                </a:lnTo>
                <a:lnTo>
                  <a:pt x="57" y="0"/>
                </a:lnTo>
                <a:close/>
              </a:path>
            </a:pathLst>
          </a:custGeom>
          <a:solidFill>
            <a:srgbClr val="008000"/>
          </a:solidFill>
          <a:ln w="14288">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68" name="Freeform 1077"/>
          <p:cNvSpPr>
            <a:spLocks/>
          </p:cNvSpPr>
          <p:nvPr/>
        </p:nvSpPr>
        <p:spPr bwMode="auto">
          <a:xfrm>
            <a:off x="1962150" y="3302000"/>
            <a:ext cx="180975" cy="180975"/>
          </a:xfrm>
          <a:custGeom>
            <a:avLst/>
            <a:gdLst>
              <a:gd name="T0" fmla="*/ 143649711 w 114"/>
              <a:gd name="T1" fmla="*/ 0 h 114"/>
              <a:gd name="T2" fmla="*/ 287297835 w 114"/>
              <a:gd name="T3" fmla="*/ 143649711 h 114"/>
              <a:gd name="T4" fmla="*/ 143649711 w 114"/>
              <a:gd name="T5" fmla="*/ 287297835 h 114"/>
              <a:gd name="T6" fmla="*/ 0 w 114"/>
              <a:gd name="T7" fmla="*/ 143649711 h 114"/>
              <a:gd name="T8" fmla="*/ 143649711 w 114"/>
              <a:gd name="T9" fmla="*/ 0 h 114"/>
              <a:gd name="T10" fmla="*/ 0 60000 65536"/>
              <a:gd name="T11" fmla="*/ 0 60000 65536"/>
              <a:gd name="T12" fmla="*/ 0 60000 65536"/>
              <a:gd name="T13" fmla="*/ 0 60000 65536"/>
              <a:gd name="T14" fmla="*/ 0 60000 65536"/>
              <a:gd name="T15" fmla="*/ 0 w 114"/>
              <a:gd name="T16" fmla="*/ 0 h 114"/>
              <a:gd name="T17" fmla="*/ 114 w 114"/>
              <a:gd name="T18" fmla="*/ 114 h 114"/>
            </a:gdLst>
            <a:ahLst/>
            <a:cxnLst>
              <a:cxn ang="T10">
                <a:pos x="T0" y="T1"/>
              </a:cxn>
              <a:cxn ang="T11">
                <a:pos x="T2" y="T3"/>
              </a:cxn>
              <a:cxn ang="T12">
                <a:pos x="T4" y="T5"/>
              </a:cxn>
              <a:cxn ang="T13">
                <a:pos x="T6" y="T7"/>
              </a:cxn>
              <a:cxn ang="T14">
                <a:pos x="T8" y="T9"/>
              </a:cxn>
            </a:cxnLst>
            <a:rect l="T15" t="T16" r="T17" b="T18"/>
            <a:pathLst>
              <a:path w="114" h="114">
                <a:moveTo>
                  <a:pt x="57" y="0"/>
                </a:moveTo>
                <a:lnTo>
                  <a:pt x="114" y="57"/>
                </a:lnTo>
                <a:lnTo>
                  <a:pt x="57" y="114"/>
                </a:lnTo>
                <a:lnTo>
                  <a:pt x="0" y="57"/>
                </a:lnTo>
                <a:lnTo>
                  <a:pt x="57" y="0"/>
                </a:lnTo>
                <a:close/>
              </a:path>
            </a:pathLst>
          </a:custGeom>
          <a:solidFill>
            <a:srgbClr val="008000"/>
          </a:solidFill>
          <a:ln w="14288">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69" name="Freeform 1078"/>
          <p:cNvSpPr>
            <a:spLocks/>
          </p:cNvSpPr>
          <p:nvPr/>
        </p:nvSpPr>
        <p:spPr bwMode="auto">
          <a:xfrm>
            <a:off x="2487613" y="3617913"/>
            <a:ext cx="179387" cy="179387"/>
          </a:xfrm>
          <a:custGeom>
            <a:avLst/>
            <a:gdLst>
              <a:gd name="T0" fmla="*/ 143647723 w 113"/>
              <a:gd name="T1" fmla="*/ 0 h 113"/>
              <a:gd name="T2" fmla="*/ 284776091 w 113"/>
              <a:gd name="T3" fmla="*/ 141128368 h 113"/>
              <a:gd name="T4" fmla="*/ 143647723 w 113"/>
              <a:gd name="T5" fmla="*/ 284776091 h 113"/>
              <a:gd name="T6" fmla="*/ 0 w 113"/>
              <a:gd name="T7" fmla="*/ 141128368 h 113"/>
              <a:gd name="T8" fmla="*/ 143647723 w 113"/>
              <a:gd name="T9" fmla="*/ 0 h 113"/>
              <a:gd name="T10" fmla="*/ 0 60000 65536"/>
              <a:gd name="T11" fmla="*/ 0 60000 65536"/>
              <a:gd name="T12" fmla="*/ 0 60000 65536"/>
              <a:gd name="T13" fmla="*/ 0 60000 65536"/>
              <a:gd name="T14" fmla="*/ 0 60000 65536"/>
              <a:gd name="T15" fmla="*/ 0 w 113"/>
              <a:gd name="T16" fmla="*/ 0 h 113"/>
              <a:gd name="T17" fmla="*/ 113 w 113"/>
              <a:gd name="T18" fmla="*/ 113 h 113"/>
            </a:gdLst>
            <a:ahLst/>
            <a:cxnLst>
              <a:cxn ang="T10">
                <a:pos x="T0" y="T1"/>
              </a:cxn>
              <a:cxn ang="T11">
                <a:pos x="T2" y="T3"/>
              </a:cxn>
              <a:cxn ang="T12">
                <a:pos x="T4" y="T5"/>
              </a:cxn>
              <a:cxn ang="T13">
                <a:pos x="T6" y="T7"/>
              </a:cxn>
              <a:cxn ang="T14">
                <a:pos x="T8" y="T9"/>
              </a:cxn>
            </a:cxnLst>
            <a:rect l="T15" t="T16" r="T17" b="T18"/>
            <a:pathLst>
              <a:path w="113" h="113">
                <a:moveTo>
                  <a:pt x="57" y="0"/>
                </a:moveTo>
                <a:lnTo>
                  <a:pt x="113" y="56"/>
                </a:lnTo>
                <a:lnTo>
                  <a:pt x="57" y="113"/>
                </a:lnTo>
                <a:lnTo>
                  <a:pt x="0" y="56"/>
                </a:lnTo>
                <a:lnTo>
                  <a:pt x="57" y="0"/>
                </a:lnTo>
                <a:close/>
              </a:path>
            </a:pathLst>
          </a:custGeom>
          <a:solidFill>
            <a:srgbClr val="008000"/>
          </a:solidFill>
          <a:ln w="14288">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70" name="Freeform 1079"/>
          <p:cNvSpPr>
            <a:spLocks/>
          </p:cNvSpPr>
          <p:nvPr/>
        </p:nvSpPr>
        <p:spPr bwMode="auto">
          <a:xfrm>
            <a:off x="3551238" y="4037013"/>
            <a:ext cx="180975" cy="179387"/>
          </a:xfrm>
          <a:custGeom>
            <a:avLst/>
            <a:gdLst>
              <a:gd name="T0" fmla="*/ 143649711 w 114"/>
              <a:gd name="T1" fmla="*/ 0 h 113"/>
              <a:gd name="T2" fmla="*/ 287297835 w 114"/>
              <a:gd name="T3" fmla="*/ 143647723 h 113"/>
              <a:gd name="T4" fmla="*/ 143649711 w 114"/>
              <a:gd name="T5" fmla="*/ 284776091 h 113"/>
              <a:gd name="T6" fmla="*/ 0 w 114"/>
              <a:gd name="T7" fmla="*/ 143647723 h 113"/>
              <a:gd name="T8" fmla="*/ 143649711 w 114"/>
              <a:gd name="T9" fmla="*/ 0 h 113"/>
              <a:gd name="T10" fmla="*/ 0 60000 65536"/>
              <a:gd name="T11" fmla="*/ 0 60000 65536"/>
              <a:gd name="T12" fmla="*/ 0 60000 65536"/>
              <a:gd name="T13" fmla="*/ 0 60000 65536"/>
              <a:gd name="T14" fmla="*/ 0 60000 65536"/>
              <a:gd name="T15" fmla="*/ 0 w 114"/>
              <a:gd name="T16" fmla="*/ 0 h 113"/>
              <a:gd name="T17" fmla="*/ 114 w 114"/>
              <a:gd name="T18" fmla="*/ 113 h 113"/>
            </a:gdLst>
            <a:ahLst/>
            <a:cxnLst>
              <a:cxn ang="T10">
                <a:pos x="T0" y="T1"/>
              </a:cxn>
              <a:cxn ang="T11">
                <a:pos x="T2" y="T3"/>
              </a:cxn>
              <a:cxn ang="T12">
                <a:pos x="T4" y="T5"/>
              </a:cxn>
              <a:cxn ang="T13">
                <a:pos x="T6" y="T7"/>
              </a:cxn>
              <a:cxn ang="T14">
                <a:pos x="T8" y="T9"/>
              </a:cxn>
            </a:cxnLst>
            <a:rect l="T15" t="T16" r="T17" b="T18"/>
            <a:pathLst>
              <a:path w="114" h="113">
                <a:moveTo>
                  <a:pt x="57" y="0"/>
                </a:moveTo>
                <a:lnTo>
                  <a:pt x="114" y="57"/>
                </a:lnTo>
                <a:lnTo>
                  <a:pt x="57" y="113"/>
                </a:lnTo>
                <a:lnTo>
                  <a:pt x="0" y="57"/>
                </a:lnTo>
                <a:lnTo>
                  <a:pt x="57" y="0"/>
                </a:lnTo>
                <a:close/>
              </a:path>
            </a:pathLst>
          </a:custGeom>
          <a:solidFill>
            <a:srgbClr val="008000"/>
          </a:solidFill>
          <a:ln w="14288">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71" name="Freeform 1080"/>
          <p:cNvSpPr>
            <a:spLocks/>
          </p:cNvSpPr>
          <p:nvPr/>
        </p:nvSpPr>
        <p:spPr bwMode="auto">
          <a:xfrm>
            <a:off x="4630738" y="4397375"/>
            <a:ext cx="180975" cy="179388"/>
          </a:xfrm>
          <a:custGeom>
            <a:avLst/>
            <a:gdLst>
              <a:gd name="T0" fmla="*/ 143649711 w 114"/>
              <a:gd name="T1" fmla="*/ 0 h 113"/>
              <a:gd name="T2" fmla="*/ 287297835 w 114"/>
              <a:gd name="T3" fmla="*/ 141129155 h 113"/>
              <a:gd name="T4" fmla="*/ 143649711 w 114"/>
              <a:gd name="T5" fmla="*/ 284779266 h 113"/>
              <a:gd name="T6" fmla="*/ 0 w 114"/>
              <a:gd name="T7" fmla="*/ 141129155 h 113"/>
              <a:gd name="T8" fmla="*/ 143649711 w 114"/>
              <a:gd name="T9" fmla="*/ 0 h 113"/>
              <a:gd name="T10" fmla="*/ 0 60000 65536"/>
              <a:gd name="T11" fmla="*/ 0 60000 65536"/>
              <a:gd name="T12" fmla="*/ 0 60000 65536"/>
              <a:gd name="T13" fmla="*/ 0 60000 65536"/>
              <a:gd name="T14" fmla="*/ 0 60000 65536"/>
              <a:gd name="T15" fmla="*/ 0 w 114"/>
              <a:gd name="T16" fmla="*/ 0 h 113"/>
              <a:gd name="T17" fmla="*/ 114 w 114"/>
              <a:gd name="T18" fmla="*/ 113 h 113"/>
            </a:gdLst>
            <a:ahLst/>
            <a:cxnLst>
              <a:cxn ang="T10">
                <a:pos x="T0" y="T1"/>
              </a:cxn>
              <a:cxn ang="T11">
                <a:pos x="T2" y="T3"/>
              </a:cxn>
              <a:cxn ang="T12">
                <a:pos x="T4" y="T5"/>
              </a:cxn>
              <a:cxn ang="T13">
                <a:pos x="T6" y="T7"/>
              </a:cxn>
              <a:cxn ang="T14">
                <a:pos x="T8" y="T9"/>
              </a:cxn>
            </a:cxnLst>
            <a:rect l="T15" t="T16" r="T17" b="T18"/>
            <a:pathLst>
              <a:path w="114" h="113">
                <a:moveTo>
                  <a:pt x="57" y="0"/>
                </a:moveTo>
                <a:lnTo>
                  <a:pt x="114" y="56"/>
                </a:lnTo>
                <a:lnTo>
                  <a:pt x="57" y="113"/>
                </a:lnTo>
                <a:lnTo>
                  <a:pt x="0" y="56"/>
                </a:lnTo>
                <a:lnTo>
                  <a:pt x="57" y="0"/>
                </a:lnTo>
                <a:close/>
              </a:path>
            </a:pathLst>
          </a:custGeom>
          <a:solidFill>
            <a:srgbClr val="008000"/>
          </a:solidFill>
          <a:ln w="14288">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72" name="Freeform 1081"/>
          <p:cNvSpPr>
            <a:spLocks/>
          </p:cNvSpPr>
          <p:nvPr/>
        </p:nvSpPr>
        <p:spPr bwMode="auto">
          <a:xfrm>
            <a:off x="5695950" y="4562475"/>
            <a:ext cx="179388" cy="179388"/>
          </a:xfrm>
          <a:custGeom>
            <a:avLst/>
            <a:gdLst>
              <a:gd name="T0" fmla="*/ 143650111 w 113"/>
              <a:gd name="T1" fmla="*/ 0 h 113"/>
              <a:gd name="T2" fmla="*/ 284779266 w 113"/>
              <a:gd name="T3" fmla="*/ 141129155 h 113"/>
              <a:gd name="T4" fmla="*/ 143650111 w 113"/>
              <a:gd name="T5" fmla="*/ 284779266 h 113"/>
              <a:gd name="T6" fmla="*/ 0 w 113"/>
              <a:gd name="T7" fmla="*/ 141129155 h 113"/>
              <a:gd name="T8" fmla="*/ 143650111 w 113"/>
              <a:gd name="T9" fmla="*/ 0 h 113"/>
              <a:gd name="T10" fmla="*/ 0 60000 65536"/>
              <a:gd name="T11" fmla="*/ 0 60000 65536"/>
              <a:gd name="T12" fmla="*/ 0 60000 65536"/>
              <a:gd name="T13" fmla="*/ 0 60000 65536"/>
              <a:gd name="T14" fmla="*/ 0 60000 65536"/>
              <a:gd name="T15" fmla="*/ 0 w 113"/>
              <a:gd name="T16" fmla="*/ 0 h 113"/>
              <a:gd name="T17" fmla="*/ 113 w 113"/>
              <a:gd name="T18" fmla="*/ 113 h 113"/>
            </a:gdLst>
            <a:ahLst/>
            <a:cxnLst>
              <a:cxn ang="T10">
                <a:pos x="T0" y="T1"/>
              </a:cxn>
              <a:cxn ang="T11">
                <a:pos x="T2" y="T3"/>
              </a:cxn>
              <a:cxn ang="T12">
                <a:pos x="T4" y="T5"/>
              </a:cxn>
              <a:cxn ang="T13">
                <a:pos x="T6" y="T7"/>
              </a:cxn>
              <a:cxn ang="T14">
                <a:pos x="T8" y="T9"/>
              </a:cxn>
            </a:cxnLst>
            <a:rect l="T15" t="T16" r="T17" b="T18"/>
            <a:pathLst>
              <a:path w="113" h="113">
                <a:moveTo>
                  <a:pt x="57" y="0"/>
                </a:moveTo>
                <a:lnTo>
                  <a:pt x="113" y="56"/>
                </a:lnTo>
                <a:lnTo>
                  <a:pt x="57" y="113"/>
                </a:lnTo>
                <a:lnTo>
                  <a:pt x="0" y="56"/>
                </a:lnTo>
                <a:lnTo>
                  <a:pt x="57" y="0"/>
                </a:lnTo>
                <a:close/>
              </a:path>
            </a:pathLst>
          </a:custGeom>
          <a:solidFill>
            <a:srgbClr val="008000"/>
          </a:solidFill>
          <a:ln w="14288">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73" name="Freeform 1082"/>
          <p:cNvSpPr>
            <a:spLocks/>
          </p:cNvSpPr>
          <p:nvPr/>
        </p:nvSpPr>
        <p:spPr bwMode="auto">
          <a:xfrm>
            <a:off x="7824788" y="4741863"/>
            <a:ext cx="179387" cy="179387"/>
          </a:xfrm>
          <a:custGeom>
            <a:avLst/>
            <a:gdLst>
              <a:gd name="T0" fmla="*/ 143647723 w 113"/>
              <a:gd name="T1" fmla="*/ 0 h 113"/>
              <a:gd name="T2" fmla="*/ 284776091 w 113"/>
              <a:gd name="T3" fmla="*/ 143647723 h 113"/>
              <a:gd name="T4" fmla="*/ 143647723 w 113"/>
              <a:gd name="T5" fmla="*/ 284776091 h 113"/>
              <a:gd name="T6" fmla="*/ 0 w 113"/>
              <a:gd name="T7" fmla="*/ 143647723 h 113"/>
              <a:gd name="T8" fmla="*/ 143647723 w 113"/>
              <a:gd name="T9" fmla="*/ 0 h 113"/>
              <a:gd name="T10" fmla="*/ 0 60000 65536"/>
              <a:gd name="T11" fmla="*/ 0 60000 65536"/>
              <a:gd name="T12" fmla="*/ 0 60000 65536"/>
              <a:gd name="T13" fmla="*/ 0 60000 65536"/>
              <a:gd name="T14" fmla="*/ 0 60000 65536"/>
              <a:gd name="T15" fmla="*/ 0 w 113"/>
              <a:gd name="T16" fmla="*/ 0 h 113"/>
              <a:gd name="T17" fmla="*/ 113 w 113"/>
              <a:gd name="T18" fmla="*/ 113 h 113"/>
            </a:gdLst>
            <a:ahLst/>
            <a:cxnLst>
              <a:cxn ang="T10">
                <a:pos x="T0" y="T1"/>
              </a:cxn>
              <a:cxn ang="T11">
                <a:pos x="T2" y="T3"/>
              </a:cxn>
              <a:cxn ang="T12">
                <a:pos x="T4" y="T5"/>
              </a:cxn>
              <a:cxn ang="T13">
                <a:pos x="T6" y="T7"/>
              </a:cxn>
              <a:cxn ang="T14">
                <a:pos x="T8" y="T9"/>
              </a:cxn>
            </a:cxnLst>
            <a:rect l="T15" t="T16" r="T17" b="T18"/>
            <a:pathLst>
              <a:path w="113" h="113">
                <a:moveTo>
                  <a:pt x="57" y="0"/>
                </a:moveTo>
                <a:lnTo>
                  <a:pt x="113" y="57"/>
                </a:lnTo>
                <a:lnTo>
                  <a:pt x="57" y="113"/>
                </a:lnTo>
                <a:lnTo>
                  <a:pt x="0" y="57"/>
                </a:lnTo>
                <a:lnTo>
                  <a:pt x="57" y="0"/>
                </a:lnTo>
                <a:close/>
              </a:path>
            </a:pathLst>
          </a:custGeom>
          <a:solidFill>
            <a:srgbClr val="008000"/>
          </a:solidFill>
          <a:ln w="14288">
            <a:solidFill>
              <a:srgbClr val="008000"/>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74" name="Rectangle 1083"/>
          <p:cNvSpPr>
            <a:spLocks noChangeArrowheads="1"/>
          </p:cNvSpPr>
          <p:nvPr/>
        </p:nvSpPr>
        <p:spPr bwMode="auto">
          <a:xfrm>
            <a:off x="1708150" y="2582863"/>
            <a:ext cx="149225" cy="149225"/>
          </a:xfrm>
          <a:prstGeom prst="rect">
            <a:avLst/>
          </a:prstGeom>
          <a:solidFill>
            <a:srgbClr val="FF0000"/>
          </a:solidFill>
          <a:ln w="14288">
            <a:solidFill>
              <a:srgbClr val="FF0000"/>
            </a:solidFill>
            <a:miter lim="800000"/>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75" name="Rectangle 1084"/>
          <p:cNvSpPr>
            <a:spLocks noChangeArrowheads="1"/>
          </p:cNvSpPr>
          <p:nvPr/>
        </p:nvSpPr>
        <p:spPr bwMode="auto">
          <a:xfrm>
            <a:off x="1978025" y="3332163"/>
            <a:ext cx="149225" cy="150812"/>
          </a:xfrm>
          <a:prstGeom prst="rect">
            <a:avLst/>
          </a:prstGeom>
          <a:solidFill>
            <a:srgbClr val="FF0000"/>
          </a:solidFill>
          <a:ln w="14288">
            <a:solidFill>
              <a:srgbClr val="FF0000"/>
            </a:solidFill>
            <a:miter lim="800000"/>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76" name="Rectangle 1085"/>
          <p:cNvSpPr>
            <a:spLocks noChangeArrowheads="1"/>
          </p:cNvSpPr>
          <p:nvPr/>
        </p:nvSpPr>
        <p:spPr bwMode="auto">
          <a:xfrm>
            <a:off x="2501900" y="4141788"/>
            <a:ext cx="150813" cy="150812"/>
          </a:xfrm>
          <a:prstGeom prst="rect">
            <a:avLst/>
          </a:prstGeom>
          <a:solidFill>
            <a:srgbClr val="FF0000"/>
          </a:solidFill>
          <a:ln w="14288">
            <a:solidFill>
              <a:srgbClr val="FF0000"/>
            </a:solidFill>
            <a:miter lim="800000"/>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77" name="Rectangle 1086"/>
          <p:cNvSpPr>
            <a:spLocks noChangeArrowheads="1"/>
          </p:cNvSpPr>
          <p:nvPr/>
        </p:nvSpPr>
        <p:spPr bwMode="auto">
          <a:xfrm>
            <a:off x="3567113" y="4802188"/>
            <a:ext cx="149225" cy="149225"/>
          </a:xfrm>
          <a:prstGeom prst="rect">
            <a:avLst/>
          </a:prstGeom>
          <a:solidFill>
            <a:srgbClr val="FF0000"/>
          </a:solidFill>
          <a:ln w="14288">
            <a:solidFill>
              <a:srgbClr val="FF0000"/>
            </a:solidFill>
            <a:miter lim="800000"/>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78" name="Rectangle 1087"/>
          <p:cNvSpPr>
            <a:spLocks noChangeArrowheads="1"/>
          </p:cNvSpPr>
          <p:nvPr/>
        </p:nvSpPr>
        <p:spPr bwMode="auto">
          <a:xfrm>
            <a:off x="4646613" y="5072063"/>
            <a:ext cx="149225" cy="149225"/>
          </a:xfrm>
          <a:prstGeom prst="rect">
            <a:avLst/>
          </a:prstGeom>
          <a:solidFill>
            <a:srgbClr val="FF0000"/>
          </a:solidFill>
          <a:ln w="14288">
            <a:solidFill>
              <a:srgbClr val="FF0000"/>
            </a:solidFill>
            <a:miter lim="800000"/>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79" name="Rectangle 1088"/>
          <p:cNvSpPr>
            <a:spLocks noChangeArrowheads="1"/>
          </p:cNvSpPr>
          <p:nvPr/>
        </p:nvSpPr>
        <p:spPr bwMode="auto">
          <a:xfrm>
            <a:off x="5710238" y="5221288"/>
            <a:ext cx="150812" cy="150812"/>
          </a:xfrm>
          <a:prstGeom prst="rect">
            <a:avLst/>
          </a:prstGeom>
          <a:solidFill>
            <a:srgbClr val="FF0000"/>
          </a:solidFill>
          <a:ln w="14288">
            <a:solidFill>
              <a:srgbClr val="FF0000"/>
            </a:solidFill>
            <a:miter lim="800000"/>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80" name="Rectangle 1089"/>
          <p:cNvSpPr>
            <a:spLocks noChangeArrowheads="1"/>
          </p:cNvSpPr>
          <p:nvPr/>
        </p:nvSpPr>
        <p:spPr bwMode="auto">
          <a:xfrm>
            <a:off x="7839075" y="5476875"/>
            <a:ext cx="150813" cy="149225"/>
          </a:xfrm>
          <a:prstGeom prst="rect">
            <a:avLst/>
          </a:prstGeom>
          <a:solidFill>
            <a:srgbClr val="FF0000"/>
          </a:solidFill>
          <a:ln w="14288">
            <a:solidFill>
              <a:srgbClr val="FF0000"/>
            </a:solidFill>
            <a:miter lim="800000"/>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81" name="Freeform 1090"/>
          <p:cNvSpPr>
            <a:spLocks/>
          </p:cNvSpPr>
          <p:nvPr/>
        </p:nvSpPr>
        <p:spPr bwMode="auto">
          <a:xfrm>
            <a:off x="1708150" y="3392488"/>
            <a:ext cx="149225" cy="149225"/>
          </a:xfrm>
          <a:custGeom>
            <a:avLst/>
            <a:gdLst>
              <a:gd name="T0" fmla="*/ 118448149 w 94"/>
              <a:gd name="T1" fmla="*/ 0 h 94"/>
              <a:gd name="T2" fmla="*/ 236894710 w 94"/>
              <a:gd name="T3" fmla="*/ 236894710 h 94"/>
              <a:gd name="T4" fmla="*/ 0 w 94"/>
              <a:gd name="T5" fmla="*/ 236894710 h 94"/>
              <a:gd name="T6" fmla="*/ 118448149 w 94"/>
              <a:gd name="T7" fmla="*/ 0 h 94"/>
              <a:gd name="T8" fmla="*/ 0 60000 65536"/>
              <a:gd name="T9" fmla="*/ 0 60000 65536"/>
              <a:gd name="T10" fmla="*/ 0 60000 65536"/>
              <a:gd name="T11" fmla="*/ 0 60000 65536"/>
              <a:gd name="T12" fmla="*/ 0 w 94"/>
              <a:gd name="T13" fmla="*/ 0 h 94"/>
              <a:gd name="T14" fmla="*/ 94 w 94"/>
              <a:gd name="T15" fmla="*/ 94 h 94"/>
            </a:gdLst>
            <a:ahLst/>
            <a:cxnLst>
              <a:cxn ang="T8">
                <a:pos x="T0" y="T1"/>
              </a:cxn>
              <a:cxn ang="T9">
                <a:pos x="T2" y="T3"/>
              </a:cxn>
              <a:cxn ang="T10">
                <a:pos x="T4" y="T5"/>
              </a:cxn>
              <a:cxn ang="T11">
                <a:pos x="T6" y="T7"/>
              </a:cxn>
            </a:cxnLst>
            <a:rect l="T12" t="T13" r="T14" b="T15"/>
            <a:pathLst>
              <a:path w="94" h="94">
                <a:moveTo>
                  <a:pt x="47" y="0"/>
                </a:moveTo>
                <a:lnTo>
                  <a:pt x="94" y="94"/>
                </a:lnTo>
                <a:lnTo>
                  <a:pt x="0" y="94"/>
                </a:lnTo>
                <a:lnTo>
                  <a:pt x="47" y="0"/>
                </a:lnTo>
                <a:close/>
              </a:path>
            </a:pathLst>
          </a:custGeom>
          <a:solidFill>
            <a:srgbClr val="00CCFF"/>
          </a:solidFill>
          <a:ln w="14288">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82" name="Freeform 1091"/>
          <p:cNvSpPr>
            <a:spLocks/>
          </p:cNvSpPr>
          <p:nvPr/>
        </p:nvSpPr>
        <p:spPr bwMode="auto">
          <a:xfrm>
            <a:off x="1978025" y="3646488"/>
            <a:ext cx="149225" cy="150812"/>
          </a:xfrm>
          <a:custGeom>
            <a:avLst/>
            <a:gdLst>
              <a:gd name="T0" fmla="*/ 118448149 w 94"/>
              <a:gd name="T1" fmla="*/ 0 h 95"/>
              <a:gd name="T2" fmla="*/ 236894710 w 94"/>
              <a:gd name="T3" fmla="*/ 239413279 h 95"/>
              <a:gd name="T4" fmla="*/ 0 w 94"/>
              <a:gd name="T5" fmla="*/ 239413279 h 95"/>
              <a:gd name="T6" fmla="*/ 118448149 w 94"/>
              <a:gd name="T7" fmla="*/ 0 h 95"/>
              <a:gd name="T8" fmla="*/ 0 60000 65536"/>
              <a:gd name="T9" fmla="*/ 0 60000 65536"/>
              <a:gd name="T10" fmla="*/ 0 60000 65536"/>
              <a:gd name="T11" fmla="*/ 0 60000 65536"/>
              <a:gd name="T12" fmla="*/ 0 w 94"/>
              <a:gd name="T13" fmla="*/ 0 h 95"/>
              <a:gd name="T14" fmla="*/ 94 w 94"/>
              <a:gd name="T15" fmla="*/ 95 h 95"/>
            </a:gdLst>
            <a:ahLst/>
            <a:cxnLst>
              <a:cxn ang="T8">
                <a:pos x="T0" y="T1"/>
              </a:cxn>
              <a:cxn ang="T9">
                <a:pos x="T2" y="T3"/>
              </a:cxn>
              <a:cxn ang="T10">
                <a:pos x="T4" y="T5"/>
              </a:cxn>
              <a:cxn ang="T11">
                <a:pos x="T6" y="T7"/>
              </a:cxn>
            </a:cxnLst>
            <a:rect l="T12" t="T13" r="T14" b="T15"/>
            <a:pathLst>
              <a:path w="94" h="95">
                <a:moveTo>
                  <a:pt x="47" y="0"/>
                </a:moveTo>
                <a:lnTo>
                  <a:pt x="94" y="95"/>
                </a:lnTo>
                <a:lnTo>
                  <a:pt x="0" y="95"/>
                </a:lnTo>
                <a:lnTo>
                  <a:pt x="47" y="0"/>
                </a:lnTo>
                <a:close/>
              </a:path>
            </a:pathLst>
          </a:custGeom>
          <a:solidFill>
            <a:srgbClr val="00CCFF"/>
          </a:solidFill>
          <a:ln w="14288">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83" name="Freeform 1092"/>
          <p:cNvSpPr>
            <a:spLocks/>
          </p:cNvSpPr>
          <p:nvPr/>
        </p:nvSpPr>
        <p:spPr bwMode="auto">
          <a:xfrm>
            <a:off x="2501900" y="3797300"/>
            <a:ext cx="150813" cy="149225"/>
          </a:xfrm>
          <a:custGeom>
            <a:avLst/>
            <a:gdLst>
              <a:gd name="T0" fmla="*/ 120967912 w 95"/>
              <a:gd name="T1" fmla="*/ 0 h 94"/>
              <a:gd name="T2" fmla="*/ 239416454 w 95"/>
              <a:gd name="T3" fmla="*/ 236894710 h 94"/>
              <a:gd name="T4" fmla="*/ 0 w 95"/>
              <a:gd name="T5" fmla="*/ 236894710 h 94"/>
              <a:gd name="T6" fmla="*/ 120967912 w 95"/>
              <a:gd name="T7" fmla="*/ 0 h 94"/>
              <a:gd name="T8" fmla="*/ 0 60000 65536"/>
              <a:gd name="T9" fmla="*/ 0 60000 65536"/>
              <a:gd name="T10" fmla="*/ 0 60000 65536"/>
              <a:gd name="T11" fmla="*/ 0 60000 65536"/>
              <a:gd name="T12" fmla="*/ 0 w 95"/>
              <a:gd name="T13" fmla="*/ 0 h 94"/>
              <a:gd name="T14" fmla="*/ 95 w 95"/>
              <a:gd name="T15" fmla="*/ 94 h 94"/>
            </a:gdLst>
            <a:ahLst/>
            <a:cxnLst>
              <a:cxn ang="T8">
                <a:pos x="T0" y="T1"/>
              </a:cxn>
              <a:cxn ang="T9">
                <a:pos x="T2" y="T3"/>
              </a:cxn>
              <a:cxn ang="T10">
                <a:pos x="T4" y="T5"/>
              </a:cxn>
              <a:cxn ang="T11">
                <a:pos x="T6" y="T7"/>
              </a:cxn>
            </a:cxnLst>
            <a:rect l="T12" t="T13" r="T14" b="T15"/>
            <a:pathLst>
              <a:path w="95" h="94">
                <a:moveTo>
                  <a:pt x="48" y="0"/>
                </a:moveTo>
                <a:lnTo>
                  <a:pt x="95" y="94"/>
                </a:lnTo>
                <a:lnTo>
                  <a:pt x="0" y="94"/>
                </a:lnTo>
                <a:lnTo>
                  <a:pt x="48" y="0"/>
                </a:lnTo>
                <a:close/>
              </a:path>
            </a:pathLst>
          </a:custGeom>
          <a:solidFill>
            <a:srgbClr val="00CCFF"/>
          </a:solidFill>
          <a:ln w="14288">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84" name="Freeform 1093"/>
          <p:cNvSpPr>
            <a:spLocks/>
          </p:cNvSpPr>
          <p:nvPr/>
        </p:nvSpPr>
        <p:spPr bwMode="auto">
          <a:xfrm>
            <a:off x="3567113" y="4006850"/>
            <a:ext cx="149225" cy="150813"/>
          </a:xfrm>
          <a:custGeom>
            <a:avLst/>
            <a:gdLst>
              <a:gd name="T0" fmla="*/ 118448149 w 94"/>
              <a:gd name="T1" fmla="*/ 0 h 95"/>
              <a:gd name="T2" fmla="*/ 236894710 w 94"/>
              <a:gd name="T3" fmla="*/ 239416454 h 95"/>
              <a:gd name="T4" fmla="*/ 0 w 94"/>
              <a:gd name="T5" fmla="*/ 239416454 h 95"/>
              <a:gd name="T6" fmla="*/ 118448149 w 94"/>
              <a:gd name="T7" fmla="*/ 0 h 95"/>
              <a:gd name="T8" fmla="*/ 0 60000 65536"/>
              <a:gd name="T9" fmla="*/ 0 60000 65536"/>
              <a:gd name="T10" fmla="*/ 0 60000 65536"/>
              <a:gd name="T11" fmla="*/ 0 60000 65536"/>
              <a:gd name="T12" fmla="*/ 0 w 94"/>
              <a:gd name="T13" fmla="*/ 0 h 95"/>
              <a:gd name="T14" fmla="*/ 94 w 94"/>
              <a:gd name="T15" fmla="*/ 95 h 95"/>
            </a:gdLst>
            <a:ahLst/>
            <a:cxnLst>
              <a:cxn ang="T8">
                <a:pos x="T0" y="T1"/>
              </a:cxn>
              <a:cxn ang="T9">
                <a:pos x="T2" y="T3"/>
              </a:cxn>
              <a:cxn ang="T10">
                <a:pos x="T4" y="T5"/>
              </a:cxn>
              <a:cxn ang="T11">
                <a:pos x="T6" y="T7"/>
              </a:cxn>
            </a:cxnLst>
            <a:rect l="T12" t="T13" r="T14" b="T15"/>
            <a:pathLst>
              <a:path w="94" h="95">
                <a:moveTo>
                  <a:pt x="47" y="0"/>
                </a:moveTo>
                <a:lnTo>
                  <a:pt x="94" y="95"/>
                </a:lnTo>
                <a:lnTo>
                  <a:pt x="0" y="95"/>
                </a:lnTo>
                <a:lnTo>
                  <a:pt x="47" y="0"/>
                </a:lnTo>
                <a:close/>
              </a:path>
            </a:pathLst>
          </a:custGeom>
          <a:solidFill>
            <a:srgbClr val="00CCFF"/>
          </a:solidFill>
          <a:ln w="14288">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85" name="Freeform 1094"/>
          <p:cNvSpPr>
            <a:spLocks/>
          </p:cNvSpPr>
          <p:nvPr/>
        </p:nvSpPr>
        <p:spPr bwMode="auto">
          <a:xfrm>
            <a:off x="4646613" y="4111625"/>
            <a:ext cx="149225" cy="150813"/>
          </a:xfrm>
          <a:custGeom>
            <a:avLst/>
            <a:gdLst>
              <a:gd name="T0" fmla="*/ 118448149 w 94"/>
              <a:gd name="T1" fmla="*/ 0 h 95"/>
              <a:gd name="T2" fmla="*/ 236894710 w 94"/>
              <a:gd name="T3" fmla="*/ 239416454 h 95"/>
              <a:gd name="T4" fmla="*/ 0 w 94"/>
              <a:gd name="T5" fmla="*/ 239416454 h 95"/>
              <a:gd name="T6" fmla="*/ 118448149 w 94"/>
              <a:gd name="T7" fmla="*/ 0 h 95"/>
              <a:gd name="T8" fmla="*/ 0 60000 65536"/>
              <a:gd name="T9" fmla="*/ 0 60000 65536"/>
              <a:gd name="T10" fmla="*/ 0 60000 65536"/>
              <a:gd name="T11" fmla="*/ 0 60000 65536"/>
              <a:gd name="T12" fmla="*/ 0 w 94"/>
              <a:gd name="T13" fmla="*/ 0 h 95"/>
              <a:gd name="T14" fmla="*/ 94 w 94"/>
              <a:gd name="T15" fmla="*/ 95 h 95"/>
            </a:gdLst>
            <a:ahLst/>
            <a:cxnLst>
              <a:cxn ang="T8">
                <a:pos x="T0" y="T1"/>
              </a:cxn>
              <a:cxn ang="T9">
                <a:pos x="T2" y="T3"/>
              </a:cxn>
              <a:cxn ang="T10">
                <a:pos x="T4" y="T5"/>
              </a:cxn>
              <a:cxn ang="T11">
                <a:pos x="T6" y="T7"/>
              </a:cxn>
            </a:cxnLst>
            <a:rect l="T12" t="T13" r="T14" b="T15"/>
            <a:pathLst>
              <a:path w="94" h="95">
                <a:moveTo>
                  <a:pt x="47" y="0"/>
                </a:moveTo>
                <a:lnTo>
                  <a:pt x="94" y="95"/>
                </a:lnTo>
                <a:lnTo>
                  <a:pt x="0" y="95"/>
                </a:lnTo>
                <a:lnTo>
                  <a:pt x="47" y="0"/>
                </a:lnTo>
                <a:close/>
              </a:path>
            </a:pathLst>
          </a:custGeom>
          <a:solidFill>
            <a:srgbClr val="00CCFF"/>
          </a:solidFill>
          <a:ln w="14288">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86" name="Freeform 1095"/>
          <p:cNvSpPr>
            <a:spLocks/>
          </p:cNvSpPr>
          <p:nvPr/>
        </p:nvSpPr>
        <p:spPr bwMode="auto">
          <a:xfrm>
            <a:off x="5710238" y="4187825"/>
            <a:ext cx="150812" cy="149225"/>
          </a:xfrm>
          <a:custGeom>
            <a:avLst/>
            <a:gdLst>
              <a:gd name="T0" fmla="*/ 120967110 w 95"/>
              <a:gd name="T1" fmla="*/ 0 h 94"/>
              <a:gd name="T2" fmla="*/ 239413279 w 95"/>
              <a:gd name="T3" fmla="*/ 236894710 h 94"/>
              <a:gd name="T4" fmla="*/ 0 w 95"/>
              <a:gd name="T5" fmla="*/ 236894710 h 94"/>
              <a:gd name="T6" fmla="*/ 120967110 w 95"/>
              <a:gd name="T7" fmla="*/ 0 h 94"/>
              <a:gd name="T8" fmla="*/ 0 60000 65536"/>
              <a:gd name="T9" fmla="*/ 0 60000 65536"/>
              <a:gd name="T10" fmla="*/ 0 60000 65536"/>
              <a:gd name="T11" fmla="*/ 0 60000 65536"/>
              <a:gd name="T12" fmla="*/ 0 w 95"/>
              <a:gd name="T13" fmla="*/ 0 h 94"/>
              <a:gd name="T14" fmla="*/ 95 w 95"/>
              <a:gd name="T15" fmla="*/ 94 h 94"/>
            </a:gdLst>
            <a:ahLst/>
            <a:cxnLst>
              <a:cxn ang="T8">
                <a:pos x="T0" y="T1"/>
              </a:cxn>
              <a:cxn ang="T9">
                <a:pos x="T2" y="T3"/>
              </a:cxn>
              <a:cxn ang="T10">
                <a:pos x="T4" y="T5"/>
              </a:cxn>
              <a:cxn ang="T11">
                <a:pos x="T6" y="T7"/>
              </a:cxn>
            </a:cxnLst>
            <a:rect l="T12" t="T13" r="T14" b="T15"/>
            <a:pathLst>
              <a:path w="95" h="94">
                <a:moveTo>
                  <a:pt x="48" y="0"/>
                </a:moveTo>
                <a:lnTo>
                  <a:pt x="95" y="94"/>
                </a:lnTo>
                <a:lnTo>
                  <a:pt x="0" y="94"/>
                </a:lnTo>
                <a:lnTo>
                  <a:pt x="48" y="0"/>
                </a:lnTo>
                <a:close/>
              </a:path>
            </a:pathLst>
          </a:custGeom>
          <a:solidFill>
            <a:srgbClr val="00CCFF"/>
          </a:solidFill>
          <a:ln w="14288">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87" name="Freeform 1096"/>
          <p:cNvSpPr>
            <a:spLocks/>
          </p:cNvSpPr>
          <p:nvPr/>
        </p:nvSpPr>
        <p:spPr bwMode="auto">
          <a:xfrm>
            <a:off x="7839075" y="4292600"/>
            <a:ext cx="150813" cy="149225"/>
          </a:xfrm>
          <a:custGeom>
            <a:avLst/>
            <a:gdLst>
              <a:gd name="T0" fmla="*/ 120967912 w 95"/>
              <a:gd name="T1" fmla="*/ 0 h 94"/>
              <a:gd name="T2" fmla="*/ 239416454 w 95"/>
              <a:gd name="T3" fmla="*/ 236894710 h 94"/>
              <a:gd name="T4" fmla="*/ 0 w 95"/>
              <a:gd name="T5" fmla="*/ 236894710 h 94"/>
              <a:gd name="T6" fmla="*/ 120967912 w 95"/>
              <a:gd name="T7" fmla="*/ 0 h 94"/>
              <a:gd name="T8" fmla="*/ 0 60000 65536"/>
              <a:gd name="T9" fmla="*/ 0 60000 65536"/>
              <a:gd name="T10" fmla="*/ 0 60000 65536"/>
              <a:gd name="T11" fmla="*/ 0 60000 65536"/>
              <a:gd name="T12" fmla="*/ 0 w 95"/>
              <a:gd name="T13" fmla="*/ 0 h 94"/>
              <a:gd name="T14" fmla="*/ 95 w 95"/>
              <a:gd name="T15" fmla="*/ 94 h 94"/>
            </a:gdLst>
            <a:ahLst/>
            <a:cxnLst>
              <a:cxn ang="T8">
                <a:pos x="T0" y="T1"/>
              </a:cxn>
              <a:cxn ang="T9">
                <a:pos x="T2" y="T3"/>
              </a:cxn>
              <a:cxn ang="T10">
                <a:pos x="T4" y="T5"/>
              </a:cxn>
              <a:cxn ang="T11">
                <a:pos x="T6" y="T7"/>
              </a:cxn>
            </a:cxnLst>
            <a:rect l="T12" t="T13" r="T14" b="T15"/>
            <a:pathLst>
              <a:path w="95" h="94">
                <a:moveTo>
                  <a:pt x="48" y="0"/>
                </a:moveTo>
                <a:lnTo>
                  <a:pt x="95" y="94"/>
                </a:lnTo>
                <a:lnTo>
                  <a:pt x="0" y="94"/>
                </a:lnTo>
                <a:lnTo>
                  <a:pt x="48" y="0"/>
                </a:lnTo>
                <a:close/>
              </a:path>
            </a:pathLst>
          </a:custGeom>
          <a:solidFill>
            <a:srgbClr val="00CCFF"/>
          </a:solidFill>
          <a:ln w="14288">
            <a:solidFill>
              <a:srgbClr val="00CCFF"/>
            </a:solidFill>
            <a:round/>
            <a:headEnd/>
            <a:tailEn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688" name="Rectangle 1097"/>
          <p:cNvSpPr>
            <a:spLocks noChangeArrowheads="1"/>
          </p:cNvSpPr>
          <p:nvPr/>
        </p:nvSpPr>
        <p:spPr bwMode="auto">
          <a:xfrm>
            <a:off x="1093788" y="5791200"/>
            <a:ext cx="243656" cy="230832"/>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0.5</a:t>
            </a:r>
            <a:endParaRPr lang="en-US" sz="2400" b="0">
              <a:solidFill>
                <a:schemeClr val="tx2"/>
              </a:solidFill>
              <a:latin typeface="Times New Roman" pitchFamily="18" charset="0"/>
              <a:ea typeface="ＭＳ Ｐゴシック" pitchFamily="34" charset="-128"/>
            </a:endParaRPr>
          </a:p>
        </p:txBody>
      </p:sp>
      <p:sp>
        <p:nvSpPr>
          <p:cNvPr id="26689" name="Rectangle 1098"/>
          <p:cNvSpPr>
            <a:spLocks noChangeArrowheads="1"/>
          </p:cNvSpPr>
          <p:nvPr/>
        </p:nvSpPr>
        <p:spPr bwMode="auto">
          <a:xfrm>
            <a:off x="1257300" y="5297488"/>
            <a:ext cx="97784" cy="230832"/>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1</a:t>
            </a:r>
            <a:endParaRPr lang="en-US" sz="2400" b="0">
              <a:solidFill>
                <a:schemeClr val="tx2"/>
              </a:solidFill>
              <a:latin typeface="Times New Roman" pitchFamily="18" charset="0"/>
              <a:ea typeface="ＭＳ Ｐゴシック" pitchFamily="34" charset="-128"/>
            </a:endParaRPr>
          </a:p>
        </p:txBody>
      </p:sp>
      <p:sp>
        <p:nvSpPr>
          <p:cNvPr id="26690" name="Rectangle 1099"/>
          <p:cNvSpPr>
            <a:spLocks noChangeArrowheads="1"/>
          </p:cNvSpPr>
          <p:nvPr/>
        </p:nvSpPr>
        <p:spPr bwMode="auto">
          <a:xfrm>
            <a:off x="1093788" y="4802188"/>
            <a:ext cx="243656" cy="230832"/>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1.5</a:t>
            </a:r>
            <a:endParaRPr lang="en-US" sz="2400" b="0">
              <a:solidFill>
                <a:schemeClr val="tx2"/>
              </a:solidFill>
              <a:latin typeface="Times New Roman" pitchFamily="18" charset="0"/>
              <a:ea typeface="ＭＳ Ｐゴシック" pitchFamily="34" charset="-128"/>
            </a:endParaRPr>
          </a:p>
        </p:txBody>
      </p:sp>
      <p:sp>
        <p:nvSpPr>
          <p:cNvPr id="26691" name="Rectangle 1100"/>
          <p:cNvSpPr>
            <a:spLocks noChangeArrowheads="1"/>
          </p:cNvSpPr>
          <p:nvPr/>
        </p:nvSpPr>
        <p:spPr bwMode="auto">
          <a:xfrm>
            <a:off x="1257300" y="4306888"/>
            <a:ext cx="97784" cy="230832"/>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2</a:t>
            </a:r>
            <a:endParaRPr lang="en-US" sz="2400" b="0">
              <a:solidFill>
                <a:schemeClr val="tx2"/>
              </a:solidFill>
              <a:latin typeface="Times New Roman" pitchFamily="18" charset="0"/>
              <a:ea typeface="ＭＳ Ｐゴシック" pitchFamily="34" charset="-128"/>
            </a:endParaRPr>
          </a:p>
        </p:txBody>
      </p:sp>
      <p:sp>
        <p:nvSpPr>
          <p:cNvPr id="26692" name="Rectangle 1101"/>
          <p:cNvSpPr>
            <a:spLocks noChangeArrowheads="1"/>
          </p:cNvSpPr>
          <p:nvPr/>
        </p:nvSpPr>
        <p:spPr bwMode="auto">
          <a:xfrm>
            <a:off x="1093788" y="3811588"/>
            <a:ext cx="243656" cy="230832"/>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2.5</a:t>
            </a:r>
            <a:endParaRPr lang="en-US" sz="2400" b="0">
              <a:solidFill>
                <a:schemeClr val="tx2"/>
              </a:solidFill>
              <a:latin typeface="Times New Roman" pitchFamily="18" charset="0"/>
              <a:ea typeface="ＭＳ Ｐゴシック" pitchFamily="34" charset="-128"/>
            </a:endParaRPr>
          </a:p>
        </p:txBody>
      </p:sp>
      <p:sp>
        <p:nvSpPr>
          <p:cNvPr id="26693" name="Rectangle 1102"/>
          <p:cNvSpPr>
            <a:spLocks noChangeArrowheads="1"/>
          </p:cNvSpPr>
          <p:nvPr/>
        </p:nvSpPr>
        <p:spPr bwMode="auto">
          <a:xfrm>
            <a:off x="1257300" y="3317875"/>
            <a:ext cx="97784" cy="230832"/>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3</a:t>
            </a:r>
            <a:endParaRPr lang="en-US" sz="2400" b="0">
              <a:solidFill>
                <a:schemeClr val="tx2"/>
              </a:solidFill>
              <a:latin typeface="Times New Roman" pitchFamily="18" charset="0"/>
              <a:ea typeface="ＭＳ Ｐゴシック" pitchFamily="34" charset="-128"/>
            </a:endParaRPr>
          </a:p>
        </p:txBody>
      </p:sp>
      <p:sp>
        <p:nvSpPr>
          <p:cNvPr id="26694" name="Rectangle 1103"/>
          <p:cNvSpPr>
            <a:spLocks noChangeArrowheads="1"/>
          </p:cNvSpPr>
          <p:nvPr/>
        </p:nvSpPr>
        <p:spPr bwMode="auto">
          <a:xfrm>
            <a:off x="1093788" y="2822575"/>
            <a:ext cx="243656" cy="230832"/>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3.5</a:t>
            </a:r>
            <a:endParaRPr lang="en-US" sz="2400" b="0">
              <a:solidFill>
                <a:schemeClr val="tx2"/>
              </a:solidFill>
              <a:latin typeface="Times New Roman" pitchFamily="18" charset="0"/>
              <a:ea typeface="ＭＳ Ｐゴシック" pitchFamily="34" charset="-128"/>
            </a:endParaRPr>
          </a:p>
        </p:txBody>
      </p:sp>
      <p:sp>
        <p:nvSpPr>
          <p:cNvPr id="26695" name="Rectangle 1104"/>
          <p:cNvSpPr>
            <a:spLocks noChangeArrowheads="1"/>
          </p:cNvSpPr>
          <p:nvPr/>
        </p:nvSpPr>
        <p:spPr bwMode="auto">
          <a:xfrm>
            <a:off x="1257300" y="2327275"/>
            <a:ext cx="97784" cy="230832"/>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4</a:t>
            </a:r>
            <a:endParaRPr lang="en-US" sz="2400" b="0">
              <a:solidFill>
                <a:schemeClr val="tx2"/>
              </a:solidFill>
              <a:latin typeface="Times New Roman" pitchFamily="18" charset="0"/>
              <a:ea typeface="ＭＳ Ｐゴシック" pitchFamily="34" charset="-128"/>
            </a:endParaRPr>
          </a:p>
        </p:txBody>
      </p:sp>
      <p:grpSp>
        <p:nvGrpSpPr>
          <p:cNvPr id="2" name="Group 1122"/>
          <p:cNvGrpSpPr>
            <a:grpSpLocks/>
          </p:cNvGrpSpPr>
          <p:nvPr/>
        </p:nvGrpSpPr>
        <p:grpSpPr bwMode="auto">
          <a:xfrm>
            <a:off x="457201" y="5942024"/>
            <a:ext cx="8201025" cy="731839"/>
            <a:chOff x="288" y="3784"/>
            <a:chExt cx="5166" cy="461"/>
          </a:xfrm>
        </p:grpSpPr>
        <p:sp>
          <p:nvSpPr>
            <p:cNvPr id="26701" name="Rectangle 1105"/>
            <p:cNvSpPr>
              <a:spLocks noChangeArrowheads="1"/>
            </p:cNvSpPr>
            <p:nvPr/>
          </p:nvSpPr>
          <p:spPr bwMode="auto">
            <a:xfrm>
              <a:off x="925" y="3828"/>
              <a:ext cx="62" cy="145"/>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0</a:t>
              </a:r>
              <a:endParaRPr lang="en-US" sz="2400" b="0">
                <a:solidFill>
                  <a:schemeClr val="tx2"/>
                </a:solidFill>
                <a:latin typeface="Times New Roman" pitchFamily="18" charset="0"/>
                <a:ea typeface="ＭＳ Ｐゴシック" pitchFamily="34" charset="-128"/>
              </a:endParaRPr>
            </a:p>
          </p:txBody>
        </p:sp>
        <p:sp>
          <p:nvSpPr>
            <p:cNvPr id="26702" name="Rectangle 1106"/>
            <p:cNvSpPr>
              <a:spLocks noChangeArrowheads="1"/>
            </p:cNvSpPr>
            <p:nvPr/>
          </p:nvSpPr>
          <p:spPr bwMode="auto">
            <a:xfrm>
              <a:off x="1595" y="3828"/>
              <a:ext cx="62" cy="145"/>
            </a:xfrm>
            <a:prstGeom prst="rect">
              <a:avLst/>
            </a:prstGeom>
            <a:noFill/>
            <a:ln w="9525">
              <a:noFill/>
              <a:miter lim="800000"/>
              <a:headEnd/>
              <a:tailEnd/>
            </a:ln>
          </p:spPr>
          <p:txBody>
            <a:bodyPr wrap="none" lIns="0" tIns="0" rIns="0" bIns="0">
              <a:spAutoFit/>
            </a:bodyPr>
            <a:lstStyle/>
            <a:p>
              <a:pPr eaLnBrk="1" hangingPunct="1">
                <a:defRPr/>
              </a:pPr>
              <a:r>
                <a:rPr lang="en-US" sz="1500" b="0" dirty="0">
                  <a:solidFill>
                    <a:schemeClr val="tx2"/>
                  </a:solidFill>
                  <a:ea typeface="ＭＳ Ｐゴシック" pitchFamily="34" charset="-128"/>
                </a:rPr>
                <a:t>6</a:t>
              </a:r>
              <a:endParaRPr lang="en-US" sz="2400" b="0" dirty="0">
                <a:solidFill>
                  <a:schemeClr val="tx2"/>
                </a:solidFill>
                <a:latin typeface="Times New Roman" pitchFamily="18" charset="0"/>
                <a:ea typeface="ＭＳ Ｐゴシック" pitchFamily="34" charset="-128"/>
              </a:endParaRPr>
            </a:p>
          </p:txBody>
        </p:sp>
        <p:grpSp>
          <p:nvGrpSpPr>
            <p:cNvPr id="3" name="Group 1121"/>
            <p:cNvGrpSpPr>
              <a:grpSpLocks/>
            </p:cNvGrpSpPr>
            <p:nvPr/>
          </p:nvGrpSpPr>
          <p:grpSpPr bwMode="auto">
            <a:xfrm>
              <a:off x="288" y="3784"/>
              <a:ext cx="5166" cy="461"/>
              <a:chOff x="288" y="3784"/>
              <a:chExt cx="5166" cy="461"/>
            </a:xfrm>
          </p:grpSpPr>
          <p:sp>
            <p:nvSpPr>
              <p:cNvPr id="26704" name="Rectangle 1107"/>
              <p:cNvSpPr>
                <a:spLocks noChangeArrowheads="1"/>
              </p:cNvSpPr>
              <p:nvPr/>
            </p:nvSpPr>
            <p:spPr bwMode="auto">
              <a:xfrm>
                <a:off x="2242" y="3828"/>
                <a:ext cx="123" cy="145"/>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12</a:t>
                </a:r>
                <a:endParaRPr lang="en-US" sz="2400" b="0">
                  <a:solidFill>
                    <a:schemeClr val="tx2"/>
                  </a:solidFill>
                  <a:latin typeface="Times New Roman" pitchFamily="18" charset="0"/>
                  <a:ea typeface="ＭＳ Ｐゴシック" pitchFamily="34" charset="-128"/>
                </a:endParaRPr>
              </a:p>
            </p:txBody>
          </p:sp>
          <p:sp>
            <p:nvSpPr>
              <p:cNvPr id="26705" name="Rectangle 1108"/>
              <p:cNvSpPr>
                <a:spLocks noChangeArrowheads="1"/>
              </p:cNvSpPr>
              <p:nvPr/>
            </p:nvSpPr>
            <p:spPr bwMode="auto">
              <a:xfrm>
                <a:off x="2912" y="3828"/>
                <a:ext cx="123" cy="145"/>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18</a:t>
                </a:r>
                <a:endParaRPr lang="en-US" sz="2400" b="0">
                  <a:solidFill>
                    <a:schemeClr val="tx2"/>
                  </a:solidFill>
                  <a:latin typeface="Times New Roman" pitchFamily="18" charset="0"/>
                  <a:ea typeface="ＭＳ Ｐゴシック" pitchFamily="34" charset="-128"/>
                </a:endParaRPr>
              </a:p>
            </p:txBody>
          </p:sp>
          <p:sp>
            <p:nvSpPr>
              <p:cNvPr id="26706" name="Rectangle 1109"/>
              <p:cNvSpPr>
                <a:spLocks noChangeArrowheads="1"/>
              </p:cNvSpPr>
              <p:nvPr/>
            </p:nvSpPr>
            <p:spPr bwMode="auto">
              <a:xfrm>
                <a:off x="3592" y="3828"/>
                <a:ext cx="123" cy="145"/>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24</a:t>
                </a:r>
                <a:endParaRPr lang="en-US" sz="2400" b="0">
                  <a:solidFill>
                    <a:schemeClr val="tx2"/>
                  </a:solidFill>
                  <a:latin typeface="Times New Roman" pitchFamily="18" charset="0"/>
                  <a:ea typeface="ＭＳ Ｐゴシック" pitchFamily="34" charset="-128"/>
                </a:endParaRPr>
              </a:p>
            </p:txBody>
          </p:sp>
          <p:sp>
            <p:nvSpPr>
              <p:cNvPr id="26707" name="Rectangle 1110"/>
              <p:cNvSpPr>
                <a:spLocks noChangeArrowheads="1"/>
              </p:cNvSpPr>
              <p:nvPr/>
            </p:nvSpPr>
            <p:spPr bwMode="auto">
              <a:xfrm>
                <a:off x="4263" y="3828"/>
                <a:ext cx="123" cy="145"/>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30</a:t>
                </a:r>
                <a:endParaRPr lang="en-US" sz="2400" b="0">
                  <a:solidFill>
                    <a:schemeClr val="tx2"/>
                  </a:solidFill>
                  <a:latin typeface="Times New Roman" pitchFamily="18" charset="0"/>
                  <a:ea typeface="ＭＳ Ｐゴシック" pitchFamily="34" charset="-128"/>
                </a:endParaRPr>
              </a:p>
            </p:txBody>
          </p:sp>
          <p:sp>
            <p:nvSpPr>
              <p:cNvPr id="26708" name="Rectangle 1111"/>
              <p:cNvSpPr>
                <a:spLocks noChangeArrowheads="1"/>
              </p:cNvSpPr>
              <p:nvPr/>
            </p:nvSpPr>
            <p:spPr bwMode="auto">
              <a:xfrm>
                <a:off x="4933" y="3828"/>
                <a:ext cx="123" cy="145"/>
              </a:xfrm>
              <a:prstGeom prst="rect">
                <a:avLst/>
              </a:prstGeom>
              <a:noFill/>
              <a:ln w="9525">
                <a:noFill/>
                <a:miter lim="800000"/>
                <a:headEnd/>
                <a:tailEnd/>
              </a:ln>
            </p:spPr>
            <p:txBody>
              <a:bodyPr wrap="none" lIns="0" tIns="0" rIns="0" bIns="0">
                <a:spAutoFit/>
              </a:bodyPr>
              <a:lstStyle/>
              <a:p>
                <a:pPr eaLnBrk="1" hangingPunct="1">
                  <a:defRPr/>
                </a:pPr>
                <a:r>
                  <a:rPr lang="en-US" sz="1500" b="0">
                    <a:solidFill>
                      <a:schemeClr val="tx2"/>
                    </a:solidFill>
                    <a:ea typeface="ＭＳ Ｐゴシック" pitchFamily="34" charset="-128"/>
                  </a:rPr>
                  <a:t>36</a:t>
                </a:r>
                <a:endParaRPr lang="en-US" sz="2400" b="0">
                  <a:solidFill>
                    <a:schemeClr val="tx2"/>
                  </a:solidFill>
                  <a:latin typeface="Times New Roman" pitchFamily="18" charset="0"/>
                  <a:ea typeface="ＭＳ Ｐゴシック" pitchFamily="34" charset="-128"/>
                </a:endParaRPr>
              </a:p>
            </p:txBody>
          </p:sp>
          <p:sp>
            <p:nvSpPr>
              <p:cNvPr id="26709" name="Rectangle 1113"/>
              <p:cNvSpPr>
                <a:spLocks noChangeArrowheads="1"/>
              </p:cNvSpPr>
              <p:nvPr/>
            </p:nvSpPr>
            <p:spPr bwMode="auto">
              <a:xfrm>
                <a:off x="2832" y="3984"/>
                <a:ext cx="2622" cy="252"/>
              </a:xfrm>
              <a:prstGeom prst="rect">
                <a:avLst/>
              </a:prstGeom>
              <a:noFill/>
              <a:ln w="9525">
                <a:noFill/>
                <a:miter lim="800000"/>
                <a:headEnd/>
                <a:tailEnd/>
              </a:ln>
            </p:spPr>
            <p:txBody>
              <a:bodyPr wrap="none">
                <a:spAutoFit/>
              </a:bodyPr>
              <a:lstStyle/>
              <a:p>
                <a:pPr eaLnBrk="1" hangingPunct="1">
                  <a:defRPr/>
                </a:pPr>
                <a:r>
                  <a:rPr lang="pt-PT" sz="2000" b="0" dirty="0" err="1">
                    <a:solidFill>
                      <a:schemeClr val="tx2"/>
                    </a:solidFill>
                    <a:ea typeface="ＭＳ Ｐゴシック" pitchFamily="34" charset="-128"/>
                  </a:rPr>
                  <a:t>Mussel</a:t>
                </a:r>
                <a:r>
                  <a:rPr lang="pt-PT" sz="2000" b="0" dirty="0">
                    <a:solidFill>
                      <a:schemeClr val="tx2"/>
                    </a:solidFill>
                    <a:ea typeface="ＭＳ Ｐゴシック" pitchFamily="34" charset="-128"/>
                  </a:rPr>
                  <a:t> </a:t>
                </a:r>
                <a:r>
                  <a:rPr lang="pt-PT" sz="2000" b="0" dirty="0" err="1">
                    <a:solidFill>
                      <a:schemeClr val="tx2"/>
                    </a:solidFill>
                    <a:ea typeface="ＭＳ Ｐゴシック" pitchFamily="34" charset="-128"/>
                  </a:rPr>
                  <a:t>seeding</a:t>
                </a:r>
                <a:r>
                  <a:rPr lang="pt-PT" sz="2000" b="0" dirty="0">
                    <a:solidFill>
                      <a:schemeClr val="tx2"/>
                    </a:solidFill>
                    <a:ea typeface="ＭＳ Ｐゴシック" pitchFamily="34" charset="-128"/>
                  </a:rPr>
                  <a:t> </a:t>
                </a:r>
                <a:r>
                  <a:rPr lang="pt-PT" sz="2000" b="0" dirty="0" err="1">
                    <a:solidFill>
                      <a:schemeClr val="tx2"/>
                    </a:solidFill>
                    <a:ea typeface="ＭＳ Ｐゴシック" pitchFamily="34" charset="-128"/>
                  </a:rPr>
                  <a:t>density</a:t>
                </a:r>
                <a:r>
                  <a:rPr lang="pt-PT" sz="2000" b="0" dirty="0">
                    <a:solidFill>
                      <a:schemeClr val="tx2"/>
                    </a:solidFill>
                    <a:ea typeface="ＭＳ Ｐゴシック" pitchFamily="34" charset="-128"/>
                  </a:rPr>
                  <a:t> (</a:t>
                </a:r>
                <a:r>
                  <a:rPr lang="pt-PT" sz="2000" b="0" dirty="0" err="1">
                    <a:solidFill>
                      <a:schemeClr val="tx2"/>
                    </a:solidFill>
                    <a:ea typeface="ＭＳ Ｐゴシック" pitchFamily="34" charset="-128"/>
                  </a:rPr>
                  <a:t>ton</a:t>
                </a:r>
                <a:r>
                  <a:rPr lang="pt-PT" sz="2000" b="0" dirty="0">
                    <a:solidFill>
                      <a:schemeClr val="tx2"/>
                    </a:solidFill>
                    <a:ea typeface="ＭＳ Ｐゴシック" pitchFamily="34" charset="-128"/>
                  </a:rPr>
                  <a:t> TFW ha</a:t>
                </a:r>
                <a:r>
                  <a:rPr lang="pt-PT" sz="2000" b="0" baseline="30000" dirty="0">
                    <a:solidFill>
                      <a:schemeClr val="tx2"/>
                    </a:solidFill>
                    <a:ea typeface="ＭＳ Ｐゴシック" pitchFamily="34" charset="-128"/>
                  </a:rPr>
                  <a:t>-1</a:t>
                </a:r>
                <a:r>
                  <a:rPr lang="pt-PT" sz="2000" b="0" dirty="0">
                    <a:solidFill>
                      <a:schemeClr val="tx2"/>
                    </a:solidFill>
                    <a:ea typeface="ＭＳ Ｐゴシック" pitchFamily="34" charset="-128"/>
                  </a:rPr>
                  <a:t>)</a:t>
                </a:r>
                <a:endParaRPr lang="en-US" sz="2000" b="0" dirty="0">
                  <a:solidFill>
                    <a:schemeClr val="tx2"/>
                  </a:solidFill>
                  <a:ea typeface="ＭＳ Ｐゴシック" pitchFamily="34" charset="-128"/>
                </a:endParaRPr>
              </a:p>
            </p:txBody>
          </p:sp>
          <p:sp>
            <p:nvSpPr>
              <p:cNvPr id="26710" name="Oval 1114"/>
              <p:cNvSpPr>
                <a:spLocks noChangeArrowheads="1"/>
              </p:cNvSpPr>
              <p:nvPr/>
            </p:nvSpPr>
            <p:spPr bwMode="auto">
              <a:xfrm>
                <a:off x="1504" y="3784"/>
                <a:ext cx="240" cy="240"/>
              </a:xfrm>
              <a:prstGeom prst="ellipse">
                <a:avLst/>
              </a:prstGeom>
              <a:noFill/>
              <a:ln w="9525">
                <a:solidFill>
                  <a:srgbClr val="FF0000"/>
                </a:solidFill>
                <a:round/>
                <a:headEnd/>
                <a:tailEnd/>
              </a:ln>
            </p:spPr>
            <p:txBody>
              <a:bodyPr wrap="none" anchor="ctr"/>
              <a:lstStyle/>
              <a:p>
                <a:pPr eaLnBrk="1" hangingPunct="1">
                  <a:defRPr/>
                </a:pPr>
                <a:endParaRPr lang="en-US" sz="2400" b="0">
                  <a:solidFill>
                    <a:schemeClr val="tx2"/>
                  </a:solidFill>
                  <a:latin typeface="Times New Roman" pitchFamily="18" charset="0"/>
                  <a:ea typeface="ＭＳ Ｐゴシック" pitchFamily="34" charset="-128"/>
                </a:endParaRPr>
              </a:p>
            </p:txBody>
          </p:sp>
          <p:sp>
            <p:nvSpPr>
              <p:cNvPr id="26711" name="Rectangle 1115"/>
              <p:cNvSpPr>
                <a:spLocks noChangeArrowheads="1"/>
              </p:cNvSpPr>
              <p:nvPr/>
            </p:nvSpPr>
            <p:spPr bwMode="auto">
              <a:xfrm>
                <a:off x="288" y="4012"/>
                <a:ext cx="1057" cy="233"/>
              </a:xfrm>
              <a:prstGeom prst="rect">
                <a:avLst/>
              </a:prstGeom>
              <a:noFill/>
              <a:ln w="9525">
                <a:noFill/>
                <a:miter lim="800000"/>
                <a:headEnd/>
                <a:tailEnd/>
              </a:ln>
            </p:spPr>
            <p:txBody>
              <a:bodyPr wrap="none">
                <a:spAutoFit/>
              </a:bodyPr>
              <a:lstStyle/>
              <a:p>
                <a:pPr eaLnBrk="1" hangingPunct="1">
                  <a:defRPr/>
                </a:pPr>
                <a:r>
                  <a:rPr lang="pt-PT" b="0" dirty="0">
                    <a:solidFill>
                      <a:schemeClr val="tx2"/>
                    </a:solidFill>
                    <a:ea typeface="ＭＳ Ｐゴシック" pitchFamily="34" charset="-128"/>
                  </a:rPr>
                  <a:t>Standard </a:t>
                </a:r>
                <a:r>
                  <a:rPr lang="pt-PT" b="0" dirty="0" err="1">
                    <a:solidFill>
                      <a:schemeClr val="tx2"/>
                    </a:solidFill>
                    <a:ea typeface="ＭＳ Ｐゴシック" pitchFamily="34" charset="-128"/>
                  </a:rPr>
                  <a:t>model</a:t>
                </a:r>
                <a:endParaRPr lang="en-US" b="0" dirty="0">
                  <a:solidFill>
                    <a:schemeClr val="tx2"/>
                  </a:solidFill>
                  <a:ea typeface="ＭＳ Ｐゴシック" pitchFamily="34" charset="-128"/>
                </a:endParaRPr>
              </a:p>
            </p:txBody>
          </p:sp>
          <p:sp>
            <p:nvSpPr>
              <p:cNvPr id="26712" name="Line 1116"/>
              <p:cNvSpPr>
                <a:spLocks noChangeShapeType="1"/>
              </p:cNvSpPr>
              <p:nvPr/>
            </p:nvSpPr>
            <p:spPr bwMode="auto">
              <a:xfrm flipV="1">
                <a:off x="1264" y="4000"/>
                <a:ext cx="240" cy="96"/>
              </a:xfrm>
              <a:prstGeom prst="line">
                <a:avLst/>
              </a:prstGeom>
              <a:noFill/>
              <a:ln w="9525">
                <a:solidFill>
                  <a:srgbClr val="FF0000"/>
                </a:solidFill>
                <a:round/>
                <a:headEnd/>
                <a:tailEnd type="triangle" w="med" len="med"/>
              </a:ln>
            </p:spPr>
            <p:txBody>
              <a:bodyPr/>
              <a:lstStyle/>
              <a:p>
                <a:pPr eaLnBrk="1" hangingPunct="1">
                  <a:defRPr/>
                </a:pPr>
                <a:endParaRPr lang="en-US" sz="2400" b="0">
                  <a:solidFill>
                    <a:schemeClr val="tx2"/>
                  </a:solidFill>
                  <a:latin typeface="Times New Roman" pitchFamily="18" charset="0"/>
                  <a:ea typeface="ＭＳ Ｐゴシック" pitchFamily="34" charset="-128"/>
                </a:endParaRPr>
              </a:p>
            </p:txBody>
          </p:sp>
        </p:grpSp>
      </p:grpSp>
      <p:sp>
        <p:nvSpPr>
          <p:cNvPr id="26697" name="Rectangle 1117"/>
          <p:cNvSpPr>
            <a:spLocks noChangeArrowheads="1"/>
          </p:cNvSpPr>
          <p:nvPr/>
        </p:nvSpPr>
        <p:spPr bwMode="auto">
          <a:xfrm>
            <a:off x="5029200" y="3733800"/>
            <a:ext cx="1972463" cy="338554"/>
          </a:xfrm>
          <a:prstGeom prst="rect">
            <a:avLst/>
          </a:prstGeom>
          <a:noFill/>
          <a:ln w="9525">
            <a:noFill/>
            <a:miter lim="800000"/>
            <a:headEnd/>
            <a:tailEnd/>
          </a:ln>
        </p:spPr>
        <p:txBody>
          <a:bodyPr wrap="none">
            <a:spAutoFit/>
          </a:bodyPr>
          <a:lstStyle/>
          <a:p>
            <a:pPr eaLnBrk="1" hangingPunct="1">
              <a:defRPr/>
            </a:pPr>
            <a:r>
              <a:rPr lang="pt-PT" sz="1600">
                <a:solidFill>
                  <a:schemeClr val="tx2"/>
                </a:solidFill>
                <a:ea typeface="ＭＳ Ｐゴシック" pitchFamily="34" charset="-128"/>
              </a:rPr>
              <a:t>Box 40 – low stocking</a:t>
            </a:r>
            <a:endParaRPr lang="en-US" sz="1600">
              <a:solidFill>
                <a:schemeClr val="tx2"/>
              </a:solidFill>
              <a:ea typeface="ＭＳ Ｐゴシック" pitchFamily="34" charset="-128"/>
            </a:endParaRPr>
          </a:p>
        </p:txBody>
      </p:sp>
      <p:sp>
        <p:nvSpPr>
          <p:cNvPr id="26698" name="Rectangle 1118"/>
          <p:cNvSpPr>
            <a:spLocks noChangeArrowheads="1"/>
          </p:cNvSpPr>
          <p:nvPr/>
        </p:nvSpPr>
        <p:spPr bwMode="auto">
          <a:xfrm>
            <a:off x="4953000" y="4800600"/>
            <a:ext cx="2361224" cy="338554"/>
          </a:xfrm>
          <a:prstGeom prst="rect">
            <a:avLst/>
          </a:prstGeom>
          <a:noFill/>
          <a:ln w="9525">
            <a:noFill/>
            <a:miter lim="800000"/>
            <a:headEnd/>
            <a:tailEnd/>
          </a:ln>
        </p:spPr>
        <p:txBody>
          <a:bodyPr wrap="none">
            <a:spAutoFit/>
          </a:bodyPr>
          <a:lstStyle/>
          <a:p>
            <a:pPr eaLnBrk="1" hangingPunct="1">
              <a:defRPr/>
            </a:pPr>
            <a:r>
              <a:rPr lang="pt-PT" sz="1600" dirty="0">
                <a:solidFill>
                  <a:schemeClr val="tx2"/>
                </a:solidFill>
                <a:ea typeface="ＭＳ Ｐゴシック" pitchFamily="34" charset="-128"/>
              </a:rPr>
              <a:t>Box 38 – </a:t>
            </a:r>
            <a:r>
              <a:rPr lang="pt-PT" sz="1600" dirty="0" err="1">
                <a:solidFill>
                  <a:schemeClr val="tx2"/>
                </a:solidFill>
                <a:ea typeface="ＭＳ Ｐゴシック" pitchFamily="34" charset="-128"/>
              </a:rPr>
              <a:t>medium</a:t>
            </a:r>
            <a:r>
              <a:rPr lang="pt-PT" sz="1600" dirty="0">
                <a:solidFill>
                  <a:schemeClr val="tx2"/>
                </a:solidFill>
                <a:ea typeface="ＭＳ Ｐゴシック" pitchFamily="34" charset="-128"/>
              </a:rPr>
              <a:t> </a:t>
            </a:r>
            <a:r>
              <a:rPr lang="pt-PT" sz="1600" dirty="0" err="1">
                <a:solidFill>
                  <a:schemeClr val="tx2"/>
                </a:solidFill>
                <a:ea typeface="ＭＳ Ｐゴシック" pitchFamily="34" charset="-128"/>
              </a:rPr>
              <a:t>stocking</a:t>
            </a:r>
            <a:endParaRPr lang="en-US" sz="1600" dirty="0">
              <a:solidFill>
                <a:schemeClr val="tx2"/>
              </a:solidFill>
              <a:ea typeface="ＭＳ Ｐゴシック" pitchFamily="34" charset="-128"/>
            </a:endParaRPr>
          </a:p>
        </p:txBody>
      </p:sp>
      <p:sp>
        <p:nvSpPr>
          <p:cNvPr id="26699" name="Rectangle 1119"/>
          <p:cNvSpPr>
            <a:spLocks noChangeArrowheads="1"/>
          </p:cNvSpPr>
          <p:nvPr/>
        </p:nvSpPr>
        <p:spPr bwMode="auto">
          <a:xfrm>
            <a:off x="4800600" y="5486400"/>
            <a:ext cx="2027799" cy="338554"/>
          </a:xfrm>
          <a:prstGeom prst="rect">
            <a:avLst/>
          </a:prstGeom>
          <a:noFill/>
          <a:ln w="9525">
            <a:noFill/>
            <a:miter lim="800000"/>
            <a:headEnd/>
            <a:tailEnd/>
          </a:ln>
        </p:spPr>
        <p:txBody>
          <a:bodyPr wrap="none">
            <a:spAutoFit/>
          </a:bodyPr>
          <a:lstStyle/>
          <a:p>
            <a:pPr eaLnBrk="1" hangingPunct="1">
              <a:defRPr/>
            </a:pPr>
            <a:r>
              <a:rPr lang="pt-PT" sz="1600" dirty="0">
                <a:solidFill>
                  <a:schemeClr val="tx2"/>
                </a:solidFill>
                <a:ea typeface="ＭＳ Ｐゴシック" pitchFamily="34" charset="-128"/>
              </a:rPr>
              <a:t>Box 39 – </a:t>
            </a:r>
            <a:r>
              <a:rPr lang="pt-PT" sz="1600" dirty="0" err="1">
                <a:solidFill>
                  <a:schemeClr val="tx2"/>
                </a:solidFill>
                <a:ea typeface="ＭＳ Ｐゴシック" pitchFamily="34" charset="-128"/>
              </a:rPr>
              <a:t>high</a:t>
            </a:r>
            <a:r>
              <a:rPr lang="pt-PT" sz="1600" dirty="0">
                <a:solidFill>
                  <a:schemeClr val="tx2"/>
                </a:solidFill>
                <a:ea typeface="ＭＳ Ｐゴシック" pitchFamily="34" charset="-128"/>
              </a:rPr>
              <a:t> </a:t>
            </a:r>
            <a:r>
              <a:rPr lang="pt-PT" sz="1600" dirty="0" err="1">
                <a:solidFill>
                  <a:schemeClr val="tx2"/>
                </a:solidFill>
                <a:ea typeface="ＭＳ Ｐゴシック" pitchFamily="34" charset="-128"/>
              </a:rPr>
              <a:t>stocking</a:t>
            </a:r>
            <a:endParaRPr lang="en-US" sz="1600" dirty="0">
              <a:solidFill>
                <a:schemeClr val="tx2"/>
              </a:solidFill>
              <a:ea typeface="ＭＳ Ｐゴシック" pitchFamily="34" charset="-128"/>
            </a:endParaRPr>
          </a:p>
        </p:txBody>
      </p:sp>
      <p:sp>
        <p:nvSpPr>
          <p:cNvPr id="26700" name="Rectangle 1120"/>
          <p:cNvSpPr>
            <a:spLocks noChangeArrowheads="1"/>
          </p:cNvSpPr>
          <p:nvPr/>
        </p:nvSpPr>
        <p:spPr bwMode="auto">
          <a:xfrm rot="-5400000">
            <a:off x="-608156" y="3917920"/>
            <a:ext cx="2708562" cy="400110"/>
          </a:xfrm>
          <a:prstGeom prst="rect">
            <a:avLst/>
          </a:prstGeom>
          <a:noFill/>
          <a:ln w="9525">
            <a:noFill/>
            <a:miter lim="800000"/>
            <a:headEnd/>
            <a:tailEnd/>
          </a:ln>
        </p:spPr>
        <p:txBody>
          <a:bodyPr wrap="none">
            <a:spAutoFit/>
          </a:bodyPr>
          <a:lstStyle/>
          <a:p>
            <a:pPr eaLnBrk="1" hangingPunct="1">
              <a:defRPr/>
            </a:pPr>
            <a:r>
              <a:rPr lang="pt-PT" sz="2000" b="0" dirty="0" err="1">
                <a:solidFill>
                  <a:schemeClr val="tx2"/>
                </a:solidFill>
                <a:ea typeface="ＭＳ Ｐゴシック" pitchFamily="34" charset="-128"/>
              </a:rPr>
              <a:t>Chlorophyll</a:t>
            </a:r>
            <a:r>
              <a:rPr lang="pt-PT" sz="2000" b="0" dirty="0">
                <a:solidFill>
                  <a:schemeClr val="tx2"/>
                </a:solidFill>
                <a:ea typeface="ＭＳ Ｐゴシック" pitchFamily="34" charset="-128"/>
              </a:rPr>
              <a:t> </a:t>
            </a:r>
            <a:r>
              <a:rPr lang="pt-PT" sz="2000" b="0" i="1" dirty="0">
                <a:solidFill>
                  <a:schemeClr val="tx2"/>
                </a:solidFill>
                <a:ea typeface="ＭＳ Ｐゴシック" pitchFamily="34" charset="-128"/>
              </a:rPr>
              <a:t>a</a:t>
            </a:r>
            <a:r>
              <a:rPr lang="pt-PT" sz="2000" b="0" dirty="0">
                <a:solidFill>
                  <a:schemeClr val="tx2"/>
                </a:solidFill>
                <a:ea typeface="ＭＳ Ｐゴシック" pitchFamily="34" charset="-128"/>
              </a:rPr>
              <a:t> P</a:t>
            </a:r>
            <a:r>
              <a:rPr lang="pt-PT" sz="2000" b="0" baseline="-25000" dirty="0">
                <a:solidFill>
                  <a:schemeClr val="tx2"/>
                </a:solidFill>
                <a:ea typeface="ＭＳ Ｐゴシック" pitchFamily="34" charset="-128"/>
              </a:rPr>
              <a:t>90</a:t>
            </a:r>
            <a:r>
              <a:rPr lang="pt-PT" sz="2000" b="0" dirty="0">
                <a:solidFill>
                  <a:schemeClr val="tx2"/>
                </a:solidFill>
                <a:ea typeface="ＭＳ Ｐゴシック" pitchFamily="34" charset="-128"/>
              </a:rPr>
              <a:t> (</a:t>
            </a:r>
            <a:r>
              <a:rPr lang="pt-PT" sz="2000" b="0" dirty="0">
                <a:solidFill>
                  <a:schemeClr val="tx2"/>
                </a:solidFill>
                <a:latin typeface="Symbol" pitchFamily="18" charset="2"/>
                <a:ea typeface="ＭＳ Ｐゴシック" pitchFamily="34" charset="-128"/>
              </a:rPr>
              <a:t>m</a:t>
            </a:r>
            <a:r>
              <a:rPr lang="pt-PT" sz="2000" b="0" dirty="0">
                <a:solidFill>
                  <a:schemeClr val="tx2"/>
                </a:solidFill>
                <a:ea typeface="ＭＳ Ｐゴシック" pitchFamily="34" charset="-128"/>
              </a:rPr>
              <a:t>g L</a:t>
            </a:r>
            <a:r>
              <a:rPr lang="pt-PT" sz="2000" b="0" baseline="30000" dirty="0">
                <a:solidFill>
                  <a:schemeClr val="tx2"/>
                </a:solidFill>
                <a:ea typeface="ＭＳ Ｐゴシック" pitchFamily="34" charset="-128"/>
              </a:rPr>
              <a:t>-1</a:t>
            </a:r>
            <a:r>
              <a:rPr lang="pt-PT" sz="2000" b="0" dirty="0">
                <a:solidFill>
                  <a:schemeClr val="tx2"/>
                </a:solidFill>
                <a:ea typeface="ＭＳ Ｐゴシック" pitchFamily="34" charset="-128"/>
              </a:rPr>
              <a:t>)</a:t>
            </a:r>
            <a:endParaRPr lang="en-US" sz="2000" b="0" dirty="0">
              <a:solidFill>
                <a:schemeClr val="tx2"/>
              </a:solidFill>
              <a:ea typeface="ＭＳ Ｐゴシック" pitchFamily="34" charset="-128"/>
            </a:endParaRPr>
          </a:p>
        </p:txBody>
      </p:sp>
      <p:sp>
        <p:nvSpPr>
          <p:cNvPr id="89" name="Title 1"/>
          <p:cNvSpPr txBox="1">
            <a:spLocks/>
          </p:cNvSpPr>
          <p:nvPr/>
        </p:nvSpPr>
        <p:spPr>
          <a:xfrm>
            <a:off x="467544"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dirty="0" smtClean="0"/>
              <a:t>IV-M</a:t>
            </a:r>
            <a:r>
              <a:rPr lang="en-GB" sz="4000" dirty="0"/>
              <a:t>: EcoWin2000 – chlorophyll </a:t>
            </a:r>
            <a:r>
              <a:rPr lang="en-GB" sz="4000" i="1" dirty="0"/>
              <a:t>a</a:t>
            </a:r>
            <a:r>
              <a:rPr lang="en-GB" sz="4000" dirty="0"/>
              <a:t> </a:t>
            </a:r>
            <a:r>
              <a:rPr lang="en-GB" sz="3200" dirty="0" smtClean="0"/>
              <a:t>P</a:t>
            </a:r>
            <a:r>
              <a:rPr lang="en-GB" sz="3200" baseline="-25000" dirty="0" smtClean="0"/>
              <a:t>90</a:t>
            </a:r>
            <a:endParaRPr lang="en-GB" sz="4000" baseline="-25000" dirty="0"/>
          </a:p>
        </p:txBody>
      </p:sp>
      <p:sp>
        <p:nvSpPr>
          <p:cNvPr id="4" name="TextBox 3"/>
          <p:cNvSpPr txBox="1"/>
          <p:nvPr/>
        </p:nvSpPr>
        <p:spPr>
          <a:xfrm>
            <a:off x="207941" y="1412774"/>
            <a:ext cx="7770910" cy="707886"/>
          </a:xfrm>
          <a:prstGeom prst="rect">
            <a:avLst/>
          </a:prstGeom>
          <a:noFill/>
        </p:spPr>
        <p:txBody>
          <a:bodyPr wrap="none" rtlCol="0">
            <a:spAutoFit/>
          </a:bodyPr>
          <a:lstStyle/>
          <a:p>
            <a:r>
              <a:rPr lang="en-GB" sz="2000" dirty="0" smtClean="0"/>
              <a:t>e.g. Different </a:t>
            </a:r>
            <a:r>
              <a:rPr lang="en-GB" sz="2000" dirty="0"/>
              <a:t>mussel seeding densities in Belfast Lough, Northern Ireland</a:t>
            </a:r>
          </a:p>
          <a:p>
            <a:endParaRPr lang="en-GB" sz="2000" dirty="0"/>
          </a:p>
        </p:txBody>
      </p:sp>
    </p:spTree>
    <p:extLst>
      <p:ext uri="{BB962C8B-B14F-4D97-AF65-F5344CB8AC3E}">
        <p14:creationId xmlns:p14="http://schemas.microsoft.com/office/powerpoint/2010/main" val="29915457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2"/>
          <p:cNvSpPr>
            <a:spLocks noChangeArrowheads="1"/>
          </p:cNvSpPr>
          <p:nvPr/>
        </p:nvSpPr>
        <p:spPr bwMode="auto">
          <a:xfrm>
            <a:off x="3352800" y="1524000"/>
            <a:ext cx="5638800" cy="4572000"/>
          </a:xfrm>
          <a:prstGeom prst="rect">
            <a:avLst/>
          </a:prstGeom>
          <a:solidFill>
            <a:schemeClr val="bg1"/>
          </a:solidFill>
          <a:ln w="9525">
            <a:solidFill>
              <a:schemeClr val="tx1"/>
            </a:solidFill>
            <a:miter lim="800000"/>
            <a:headEnd/>
            <a:tailEnd/>
          </a:ln>
        </p:spPr>
        <p:txBody>
          <a:bodyPr wrap="none" anchor="ctr"/>
          <a:lstStyle/>
          <a:p>
            <a:pPr eaLnBrk="1" hangingPunct="1"/>
            <a:endParaRPr lang="en-US" sz="2400" b="0">
              <a:solidFill>
                <a:srgbClr val="000000"/>
              </a:solidFill>
              <a:latin typeface="Times New Roman" pitchFamily="18" charset="0"/>
              <a:ea typeface="ＭＳ Ｐゴシック" pitchFamily="34" charset="-128"/>
            </a:endParaRPr>
          </a:p>
        </p:txBody>
      </p:sp>
      <p:pic>
        <p:nvPicPr>
          <p:cNvPr id="40963" name="Picture 11"/>
          <p:cNvPicPr>
            <a:picLocks noChangeAspect="1" noChangeArrowheads="1"/>
          </p:cNvPicPr>
          <p:nvPr/>
        </p:nvPicPr>
        <p:blipFill>
          <a:blip r:embed="rId3" cstate="print"/>
          <a:srcRect/>
          <a:stretch>
            <a:fillRect/>
          </a:stretch>
        </p:blipFill>
        <p:spPr bwMode="auto">
          <a:xfrm>
            <a:off x="3381375" y="1663700"/>
            <a:ext cx="5534025" cy="4429125"/>
          </a:xfrm>
          <a:prstGeom prst="rect">
            <a:avLst/>
          </a:prstGeom>
          <a:noFill/>
          <a:ln w="9525">
            <a:noFill/>
            <a:miter lim="800000"/>
            <a:headEnd/>
            <a:tailEnd/>
          </a:ln>
        </p:spPr>
      </p:pic>
      <p:sp>
        <p:nvSpPr>
          <p:cNvPr id="40967" name="Content Placeholder 2"/>
          <p:cNvSpPr>
            <a:spLocks/>
          </p:cNvSpPr>
          <p:nvPr/>
        </p:nvSpPr>
        <p:spPr bwMode="auto">
          <a:xfrm>
            <a:off x="-15875" y="1600200"/>
            <a:ext cx="3216275" cy="4724400"/>
          </a:xfrm>
          <a:prstGeom prst="rect">
            <a:avLst/>
          </a:prstGeom>
          <a:noFill/>
          <a:ln w="9525">
            <a:noFill/>
            <a:miter lim="800000"/>
            <a:headEnd/>
            <a:tailEnd/>
          </a:ln>
        </p:spPr>
        <p:txBody>
          <a:bodyPr/>
          <a:lstStyle/>
          <a:p>
            <a:pPr marL="342900" indent="-342900" eaLnBrk="1" hangingPunct="1">
              <a:spcBef>
                <a:spcPct val="20000"/>
              </a:spcBef>
              <a:buFontTx/>
              <a:buChar char="•"/>
            </a:pPr>
            <a:r>
              <a:rPr lang="en-GB" sz="2000" dirty="0">
                <a:solidFill>
                  <a:schemeClr val="tx2"/>
                </a:solidFill>
                <a:latin typeface="Arial" pitchFamily="34" charset="0"/>
                <a:ea typeface="ＭＳ Ｐゴシック" pitchFamily="34" charset="-128"/>
              </a:rPr>
              <a:t>Total particulate output was modelled using  mass balance</a:t>
            </a:r>
          </a:p>
          <a:p>
            <a:pPr marL="342900" indent="-342900" eaLnBrk="1" hangingPunct="1">
              <a:spcBef>
                <a:spcPct val="20000"/>
              </a:spcBef>
              <a:buFontTx/>
              <a:buChar char="•"/>
            </a:pPr>
            <a:r>
              <a:rPr lang="en-GB" sz="2000" dirty="0">
                <a:solidFill>
                  <a:schemeClr val="tx2"/>
                </a:solidFill>
                <a:latin typeface="Arial" pitchFamily="34" charset="0"/>
                <a:ea typeface="ＭＳ Ｐゴシック" pitchFamily="34" charset="-128"/>
              </a:rPr>
              <a:t>In addition, spatial distribution of this waste can be modelled (e.g. demonstration site) to give an environmental loading within the vicinity of the fish cages</a:t>
            </a:r>
          </a:p>
          <a:p>
            <a:pPr marL="342900" indent="-342900" eaLnBrk="1" hangingPunct="1">
              <a:spcBef>
                <a:spcPct val="20000"/>
              </a:spcBef>
              <a:buFontTx/>
              <a:buChar char="•"/>
            </a:pPr>
            <a:r>
              <a:rPr lang="en-GB" sz="2000" dirty="0">
                <a:solidFill>
                  <a:schemeClr val="tx2"/>
                </a:solidFill>
                <a:latin typeface="Arial" pitchFamily="34" charset="0"/>
                <a:ea typeface="ＭＳ Ｐゴシック" pitchFamily="34" charset="-128"/>
              </a:rPr>
              <a:t>Different places will give different modelled characteristics</a:t>
            </a:r>
          </a:p>
        </p:txBody>
      </p:sp>
      <p:sp>
        <p:nvSpPr>
          <p:cNvPr id="40968" name="TextBox 5"/>
          <p:cNvSpPr txBox="1">
            <a:spLocks noChangeArrowheads="1"/>
          </p:cNvSpPr>
          <p:nvPr/>
        </p:nvSpPr>
        <p:spPr bwMode="auto">
          <a:xfrm>
            <a:off x="4476750" y="6215063"/>
            <a:ext cx="4286250" cy="338137"/>
          </a:xfrm>
          <a:prstGeom prst="rect">
            <a:avLst/>
          </a:prstGeom>
          <a:noFill/>
          <a:ln w="9525">
            <a:noFill/>
            <a:miter lim="800000"/>
            <a:headEnd/>
            <a:tailEnd/>
          </a:ln>
        </p:spPr>
        <p:txBody>
          <a:bodyPr>
            <a:spAutoFit/>
          </a:bodyPr>
          <a:lstStyle/>
          <a:p>
            <a:pPr eaLnBrk="1" hangingPunct="1"/>
            <a:r>
              <a:rPr lang="en-GB" sz="1600" b="0" dirty="0">
                <a:solidFill>
                  <a:schemeClr val="tx2"/>
                </a:solidFill>
                <a:latin typeface="Franklin Gothic Book" pitchFamily="34" charset="0"/>
                <a:ea typeface="ＭＳ Ｐゴシック" pitchFamily="34" charset="-128"/>
              </a:rPr>
              <a:t>Water currents may re-suspend waste</a:t>
            </a:r>
          </a:p>
        </p:txBody>
      </p:sp>
      <p:sp>
        <p:nvSpPr>
          <p:cNvPr id="40969" name="Text Box 9"/>
          <p:cNvSpPr txBox="1">
            <a:spLocks noChangeArrowheads="1"/>
          </p:cNvSpPr>
          <p:nvPr/>
        </p:nvSpPr>
        <p:spPr bwMode="auto">
          <a:xfrm>
            <a:off x="3657600" y="1524000"/>
            <a:ext cx="4794250" cy="274638"/>
          </a:xfrm>
          <a:prstGeom prst="rect">
            <a:avLst/>
          </a:prstGeom>
          <a:noFill/>
          <a:ln w="9525">
            <a:noFill/>
            <a:miter lim="800000"/>
            <a:headEnd/>
            <a:tailEnd/>
          </a:ln>
        </p:spPr>
        <p:txBody>
          <a:bodyPr>
            <a:spAutoFit/>
          </a:bodyPr>
          <a:lstStyle/>
          <a:p>
            <a:pPr eaLnBrk="1" hangingPunct="1"/>
            <a:r>
              <a:rPr lang="en-US" sz="1200" b="0">
                <a:solidFill>
                  <a:srgbClr val="000099"/>
                </a:solidFill>
                <a:latin typeface="Arial" pitchFamily="34" charset="0"/>
                <a:ea typeface="ＭＳ Ｐゴシック" pitchFamily="34" charset="-128"/>
              </a:rPr>
              <a:t>Particulate carbon input per year at the demonstration site (z=15m)</a:t>
            </a:r>
          </a:p>
        </p:txBody>
      </p:sp>
      <p:sp>
        <p:nvSpPr>
          <p:cNvPr id="40970" name="TextBox 5"/>
          <p:cNvSpPr txBox="1">
            <a:spLocks noChangeArrowheads="1"/>
          </p:cNvSpPr>
          <p:nvPr/>
        </p:nvSpPr>
        <p:spPr bwMode="auto">
          <a:xfrm>
            <a:off x="3924300" y="6524625"/>
            <a:ext cx="4991100" cy="339725"/>
          </a:xfrm>
          <a:prstGeom prst="rect">
            <a:avLst/>
          </a:prstGeom>
          <a:noFill/>
          <a:ln w="9525">
            <a:noFill/>
            <a:miter lim="800000"/>
            <a:headEnd/>
            <a:tailEnd/>
          </a:ln>
        </p:spPr>
        <p:txBody>
          <a:bodyPr>
            <a:spAutoFit/>
          </a:bodyPr>
          <a:lstStyle/>
          <a:p>
            <a:pPr eaLnBrk="1" hangingPunct="1"/>
            <a:r>
              <a:rPr lang="en-GB" sz="1600" b="0" dirty="0">
                <a:solidFill>
                  <a:schemeClr val="tx2"/>
                </a:solidFill>
                <a:latin typeface="Franklin Gothic Book" pitchFamily="34" charset="0"/>
                <a:ea typeface="ＭＳ Ｐゴシック" pitchFamily="34" charset="-128"/>
              </a:rPr>
              <a:t>Institute of Aquaculture, U. Stirling – SPEAR project</a:t>
            </a:r>
          </a:p>
        </p:txBody>
      </p:sp>
      <p:sp>
        <p:nvSpPr>
          <p:cNvPr id="11" name="Title 1"/>
          <p:cNvSpPr txBox="1">
            <a:spLocks/>
          </p:cNvSpPr>
          <p:nvPr/>
        </p:nvSpPr>
        <p:spPr>
          <a:xfrm>
            <a:off x="46754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t>IV-M</a:t>
            </a:r>
            <a:r>
              <a:rPr lang="en-GB" sz="3600" dirty="0"/>
              <a:t>: Fish waste dispersion model</a:t>
            </a:r>
            <a:endParaRPr lang="en-GB" sz="3600" baseline="-25000" dirty="0"/>
          </a:p>
        </p:txBody>
      </p:sp>
    </p:spTree>
    <p:extLst>
      <p:ext uri="{BB962C8B-B14F-4D97-AF65-F5344CB8AC3E}">
        <p14:creationId xmlns:p14="http://schemas.microsoft.com/office/powerpoint/2010/main" val="31789641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2"/>
          <p:cNvSpPr>
            <a:spLocks noGrp="1"/>
          </p:cNvSpPr>
          <p:nvPr>
            <p:ph type="title"/>
          </p:nvPr>
        </p:nvSpPr>
        <p:spPr>
          <a:xfrm>
            <a:off x="395288" y="195263"/>
            <a:ext cx="8569325" cy="857250"/>
          </a:xfrm>
        </p:spPr>
        <p:txBody>
          <a:bodyPr>
            <a:noAutofit/>
          </a:bodyPr>
          <a:lstStyle/>
          <a:p>
            <a:pPr algn="l"/>
            <a:r>
              <a:rPr lang="en-GB" sz="3600" dirty="0"/>
              <a:t>IV-M: </a:t>
            </a:r>
            <a:r>
              <a:rPr lang="en-US" sz="3600" dirty="0" smtClean="0"/>
              <a:t>Case study – </a:t>
            </a:r>
            <a:r>
              <a:rPr lang="en-US" sz="3600" dirty="0" err="1" smtClean="0"/>
              <a:t>Welfaremeter</a:t>
            </a:r>
            <a:r>
              <a:rPr lang="en-US" sz="3600" dirty="0" smtClean="0"/>
              <a:t> operational model</a:t>
            </a:r>
            <a:endParaRPr lang="en-US" sz="2800" dirty="0" smtClean="0"/>
          </a:p>
        </p:txBody>
      </p:sp>
      <p:sp>
        <p:nvSpPr>
          <p:cNvPr id="55299" name="Rectangle 11"/>
          <p:cNvSpPr>
            <a:spLocks noChangeArrowheads="1"/>
          </p:cNvSpPr>
          <p:nvPr/>
        </p:nvSpPr>
        <p:spPr bwMode="auto">
          <a:xfrm>
            <a:off x="468313" y="6169025"/>
            <a:ext cx="7856537" cy="584200"/>
          </a:xfrm>
          <a:prstGeom prst="rect">
            <a:avLst/>
          </a:prstGeom>
          <a:noFill/>
          <a:ln w="9525">
            <a:noFill/>
            <a:miter lim="800000"/>
            <a:headEnd/>
            <a:tailEnd/>
          </a:ln>
        </p:spPr>
        <p:txBody>
          <a:bodyPr>
            <a:spAutoFit/>
          </a:bodyPr>
          <a:lstStyle/>
          <a:p>
            <a:pPr defTabSz="457200"/>
            <a:r>
              <a:rPr lang="en-GB" sz="1600" dirty="0" err="1">
                <a:solidFill>
                  <a:srgbClr val="002060"/>
                </a:solidFill>
                <a:latin typeface="Arial" pitchFamily="34" charset="0"/>
              </a:rPr>
              <a:t>Oppedal</a:t>
            </a:r>
            <a:r>
              <a:rPr lang="en-GB" sz="1600" dirty="0">
                <a:solidFill>
                  <a:srgbClr val="002060"/>
                </a:solidFill>
                <a:latin typeface="Arial" pitchFamily="34" charset="0"/>
              </a:rPr>
              <a:t> F., </a:t>
            </a:r>
            <a:r>
              <a:rPr lang="en-GB" sz="1600" dirty="0" err="1">
                <a:solidFill>
                  <a:srgbClr val="002060"/>
                </a:solidFill>
                <a:latin typeface="Arial" pitchFamily="34" charset="0"/>
              </a:rPr>
              <a:t>Dempster</a:t>
            </a:r>
            <a:r>
              <a:rPr lang="en-GB" sz="1600" dirty="0">
                <a:solidFill>
                  <a:srgbClr val="002060"/>
                </a:solidFill>
                <a:latin typeface="Arial" pitchFamily="34" charset="0"/>
              </a:rPr>
              <a:t> T. &amp; </a:t>
            </a:r>
            <a:r>
              <a:rPr lang="en-GB" sz="1600" dirty="0" err="1">
                <a:solidFill>
                  <a:srgbClr val="002060"/>
                </a:solidFill>
                <a:latin typeface="Arial" pitchFamily="34" charset="0"/>
              </a:rPr>
              <a:t>Stien</a:t>
            </a:r>
            <a:r>
              <a:rPr lang="en-GB" sz="1600" dirty="0">
                <a:solidFill>
                  <a:srgbClr val="002060"/>
                </a:solidFill>
                <a:latin typeface="Arial" pitchFamily="34" charset="0"/>
              </a:rPr>
              <a:t> L. (2011) Environmental drivers of Atlantic salmon behaviour in sea-cages: a review. Aquaculture 311, 1–18</a:t>
            </a:r>
            <a:r>
              <a:rPr lang="en-GB" sz="1600" dirty="0" smtClean="0">
                <a:solidFill>
                  <a:srgbClr val="002060"/>
                </a:solidFill>
                <a:latin typeface="Arial" pitchFamily="34" charset="0"/>
              </a:rPr>
              <a:t>.</a:t>
            </a:r>
            <a:endParaRPr lang="en-US" sz="1600" b="0" dirty="0">
              <a:solidFill>
                <a:srgbClr val="002060"/>
              </a:solidFill>
              <a:latin typeface="Arial" pitchFamily="34" charset="0"/>
            </a:endParaRPr>
          </a:p>
        </p:txBody>
      </p:sp>
      <p:sp>
        <p:nvSpPr>
          <p:cNvPr id="55300" name="Rectangle 4"/>
          <p:cNvSpPr>
            <a:spLocks noChangeArrowheads="1"/>
          </p:cNvSpPr>
          <p:nvPr/>
        </p:nvSpPr>
        <p:spPr bwMode="auto">
          <a:xfrm>
            <a:off x="5013325" y="1052513"/>
            <a:ext cx="3911600" cy="4816475"/>
          </a:xfrm>
          <a:prstGeom prst="rect">
            <a:avLst/>
          </a:prstGeom>
          <a:noFill/>
          <a:ln w="9525">
            <a:noFill/>
            <a:miter lim="800000"/>
            <a:headEnd/>
            <a:tailEnd/>
          </a:ln>
        </p:spPr>
        <p:txBody>
          <a:bodyPr>
            <a:spAutoFit/>
          </a:bodyPr>
          <a:lstStyle/>
          <a:p>
            <a:pPr defTabSz="457200" eaLnBrk="1" hangingPunct="1">
              <a:spcBef>
                <a:spcPts val="600"/>
              </a:spcBef>
              <a:buClr>
                <a:srgbClr val="00B0F0"/>
              </a:buClr>
              <a:buSzPct val="190000"/>
              <a:buFont typeface="Arial" pitchFamily="34" charset="0"/>
              <a:buChar char="•"/>
            </a:pPr>
            <a:r>
              <a:rPr lang="en-US" sz="1600" b="0">
                <a:solidFill>
                  <a:srgbClr val="002060"/>
                </a:solidFill>
                <a:latin typeface="Arial" pitchFamily="34" charset="0"/>
              </a:rPr>
              <a:t> Coupled monitoring and modelling for finfish cages</a:t>
            </a:r>
          </a:p>
          <a:p>
            <a:pPr defTabSz="457200" eaLnBrk="1" hangingPunct="1">
              <a:spcBef>
                <a:spcPts val="600"/>
              </a:spcBef>
              <a:buClr>
                <a:srgbClr val="00B0F0"/>
              </a:buClr>
              <a:buSzPct val="190000"/>
              <a:buFont typeface="Arial" pitchFamily="34" charset="0"/>
              <a:buChar char="•"/>
            </a:pPr>
            <a:r>
              <a:rPr lang="en-US" sz="1600" b="0">
                <a:solidFill>
                  <a:srgbClr val="002060"/>
                </a:solidFill>
                <a:latin typeface="Arial" pitchFamily="34" charset="0"/>
              </a:rPr>
              <a:t> A cage can contain one million USD of fish, but little investment in monitoring of environment and fish behaviour</a:t>
            </a:r>
          </a:p>
          <a:p>
            <a:pPr defTabSz="457200" eaLnBrk="1" hangingPunct="1">
              <a:spcBef>
                <a:spcPts val="600"/>
              </a:spcBef>
              <a:buClr>
                <a:srgbClr val="00B0F0"/>
              </a:buClr>
              <a:buSzPct val="190000"/>
              <a:buFont typeface="Arial" pitchFamily="34" charset="0"/>
              <a:buChar char="•"/>
            </a:pPr>
            <a:r>
              <a:rPr lang="en-US" sz="1600" b="0">
                <a:solidFill>
                  <a:srgbClr val="002060"/>
                </a:solidFill>
                <a:latin typeface="Arial" pitchFamily="34" charset="0"/>
              </a:rPr>
              <a:t> Automated assessment of fish welfare in sea cages</a:t>
            </a:r>
          </a:p>
          <a:p>
            <a:pPr defTabSz="457200" eaLnBrk="1" hangingPunct="1">
              <a:spcBef>
                <a:spcPts val="600"/>
              </a:spcBef>
              <a:buClr>
                <a:srgbClr val="00B0F0"/>
              </a:buClr>
              <a:buSzPct val="190000"/>
              <a:buFont typeface="Arial" pitchFamily="34" charset="0"/>
              <a:buChar char="•"/>
            </a:pPr>
            <a:r>
              <a:rPr lang="en-US" sz="1600" b="0">
                <a:solidFill>
                  <a:srgbClr val="002060"/>
                </a:solidFill>
                <a:latin typeface="Arial" pitchFamily="34" charset="0"/>
              </a:rPr>
              <a:t> </a:t>
            </a:r>
            <a:r>
              <a:rPr lang="en-US" sz="1600" b="0" u="sng">
                <a:solidFill>
                  <a:srgbClr val="002060"/>
                </a:solidFill>
                <a:latin typeface="Arial" pitchFamily="34" charset="0"/>
              </a:rPr>
              <a:t>Instrumentation</a:t>
            </a:r>
            <a:r>
              <a:rPr lang="en-US" sz="1600" b="0">
                <a:solidFill>
                  <a:srgbClr val="002060"/>
                </a:solidFill>
                <a:latin typeface="Arial" pitchFamily="34" charset="0"/>
              </a:rPr>
              <a:t> such as profiling CTD, DO, echosounders</a:t>
            </a:r>
          </a:p>
          <a:p>
            <a:pPr defTabSz="457200" eaLnBrk="1" hangingPunct="1">
              <a:spcBef>
                <a:spcPts val="600"/>
              </a:spcBef>
              <a:buClr>
                <a:srgbClr val="00B0F0"/>
              </a:buClr>
              <a:buSzPct val="190000"/>
              <a:buFont typeface="Arial" pitchFamily="34" charset="0"/>
              <a:buChar char="•"/>
            </a:pPr>
            <a:r>
              <a:rPr lang="en-US" sz="1600" b="0">
                <a:solidFill>
                  <a:srgbClr val="002060"/>
                </a:solidFill>
                <a:latin typeface="Arial" pitchFamily="34" charset="0"/>
              </a:rPr>
              <a:t> </a:t>
            </a:r>
            <a:r>
              <a:rPr lang="en-US" sz="1600" b="0" u="sng">
                <a:solidFill>
                  <a:srgbClr val="002060"/>
                </a:solidFill>
                <a:latin typeface="Arial" pitchFamily="34" charset="0"/>
              </a:rPr>
              <a:t>Database</a:t>
            </a:r>
            <a:r>
              <a:rPr lang="en-US" sz="1600" b="0">
                <a:solidFill>
                  <a:srgbClr val="002060"/>
                </a:solidFill>
                <a:latin typeface="Arial" pitchFamily="34" charset="0"/>
              </a:rPr>
              <a:t> for secure data storage and retrieval</a:t>
            </a:r>
          </a:p>
          <a:p>
            <a:pPr defTabSz="457200" eaLnBrk="1" hangingPunct="1">
              <a:spcBef>
                <a:spcPts val="600"/>
              </a:spcBef>
              <a:buClr>
                <a:srgbClr val="00B0F0"/>
              </a:buClr>
              <a:buSzPct val="190000"/>
              <a:buFont typeface="Arial" pitchFamily="34" charset="0"/>
              <a:buChar char="•"/>
            </a:pPr>
            <a:r>
              <a:rPr lang="en-US" sz="1600" b="0">
                <a:solidFill>
                  <a:srgbClr val="002060"/>
                </a:solidFill>
                <a:latin typeface="Arial" pitchFamily="34" charset="0"/>
              </a:rPr>
              <a:t> </a:t>
            </a:r>
            <a:r>
              <a:rPr lang="en-US" sz="1600" b="0" u="sng">
                <a:solidFill>
                  <a:srgbClr val="002060"/>
                </a:solidFill>
                <a:latin typeface="Arial" pitchFamily="34" charset="0"/>
              </a:rPr>
              <a:t>Expert system software</a:t>
            </a:r>
            <a:r>
              <a:rPr lang="en-US" sz="1600" b="0">
                <a:solidFill>
                  <a:srgbClr val="002060"/>
                </a:solidFill>
                <a:latin typeface="Arial" pitchFamily="34" charset="0"/>
              </a:rPr>
              <a:t> for data analysis and modelling</a:t>
            </a:r>
          </a:p>
          <a:p>
            <a:pPr defTabSz="457200" eaLnBrk="1" hangingPunct="1">
              <a:spcBef>
                <a:spcPts val="600"/>
              </a:spcBef>
              <a:buClr>
                <a:srgbClr val="00B0F0"/>
              </a:buClr>
              <a:buSzPct val="190000"/>
              <a:buFont typeface="Arial" pitchFamily="34" charset="0"/>
              <a:buChar char="•"/>
            </a:pPr>
            <a:r>
              <a:rPr lang="en-US" sz="1600" b="0">
                <a:solidFill>
                  <a:srgbClr val="002060"/>
                </a:solidFill>
                <a:latin typeface="Arial" pitchFamily="34" charset="0"/>
              </a:rPr>
              <a:t> </a:t>
            </a:r>
            <a:r>
              <a:rPr lang="en-US" sz="1600" b="0" u="sng">
                <a:solidFill>
                  <a:srgbClr val="002060"/>
                </a:solidFill>
                <a:latin typeface="Arial" pitchFamily="34" charset="0"/>
              </a:rPr>
              <a:t>Web interface </a:t>
            </a:r>
            <a:r>
              <a:rPr lang="en-US" sz="1600" b="0">
                <a:solidFill>
                  <a:srgbClr val="002060"/>
                </a:solidFill>
                <a:latin typeface="Arial" pitchFamily="34" charset="0"/>
              </a:rPr>
              <a:t>for easy visualisation of data and expert system outputs</a:t>
            </a:r>
          </a:p>
          <a:p>
            <a:pPr defTabSz="457200" eaLnBrk="1" hangingPunct="1">
              <a:spcBef>
                <a:spcPts val="600"/>
              </a:spcBef>
              <a:buClr>
                <a:srgbClr val="00B0F0"/>
              </a:buClr>
              <a:buSzPct val="190000"/>
              <a:buFont typeface="Arial" pitchFamily="34" charset="0"/>
              <a:buChar char="•"/>
            </a:pPr>
            <a:r>
              <a:rPr lang="en-US" sz="1600" b="0">
                <a:solidFill>
                  <a:srgbClr val="002060"/>
                </a:solidFill>
                <a:latin typeface="Arial" pitchFamily="34" charset="0"/>
              </a:rPr>
              <a:t> Similar systems developed for gilthead and bass in the east Mediterranean  </a:t>
            </a:r>
          </a:p>
        </p:txBody>
      </p:sp>
      <p:pic>
        <p:nvPicPr>
          <p:cNvPr id="55301" name="Picture 5"/>
          <p:cNvPicPr>
            <a:picLocks noChangeAspect="1" noChangeArrowheads="1"/>
          </p:cNvPicPr>
          <p:nvPr/>
        </p:nvPicPr>
        <p:blipFill>
          <a:blip r:embed="rId3" cstate="print"/>
          <a:srcRect/>
          <a:stretch>
            <a:fillRect/>
          </a:stretch>
        </p:blipFill>
        <p:spPr bwMode="auto">
          <a:xfrm>
            <a:off x="504825" y="1052513"/>
            <a:ext cx="4449763" cy="5000625"/>
          </a:xfrm>
          <a:prstGeom prst="rect">
            <a:avLst/>
          </a:prstGeom>
          <a:noFill/>
          <a:ln w="9525">
            <a:noFill/>
            <a:miter lim="800000"/>
            <a:headEnd/>
            <a:tailEnd/>
          </a:ln>
        </p:spPr>
      </p:pic>
    </p:spTree>
    <p:extLst>
      <p:ext uri="{BB962C8B-B14F-4D97-AF65-F5344CB8AC3E}">
        <p14:creationId xmlns:p14="http://schemas.microsoft.com/office/powerpoint/2010/main" val="24686962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Line 30"/>
          <p:cNvSpPr>
            <a:spLocks noChangeShapeType="1"/>
          </p:cNvSpPr>
          <p:nvPr/>
        </p:nvSpPr>
        <p:spPr bwMode="auto">
          <a:xfrm>
            <a:off x="3532188" y="5819776"/>
            <a:ext cx="647700" cy="0"/>
          </a:xfrm>
          <a:prstGeom prst="line">
            <a:avLst/>
          </a:prstGeom>
          <a:noFill/>
          <a:ln w="76200">
            <a:solidFill>
              <a:srgbClr val="FF0000"/>
            </a:solidFill>
            <a:round/>
            <a:headEnd/>
            <a:tailEnd type="triangle" w="med" len="med"/>
          </a:ln>
        </p:spPr>
        <p:txBody>
          <a:bodyPr/>
          <a:lstStyle/>
          <a:p>
            <a:pPr eaLnBrk="1" hangingPunct="1">
              <a:defRPr/>
            </a:pPr>
            <a:endParaRPr lang="en-US" sz="2400" b="0">
              <a:solidFill>
                <a:srgbClr val="000000"/>
              </a:solidFill>
              <a:latin typeface="Times New Roman" pitchFamily="18" charset="0"/>
              <a:ea typeface="ＭＳ Ｐゴシック" pitchFamily="34" charset="-128"/>
            </a:endParaRPr>
          </a:p>
        </p:txBody>
      </p:sp>
      <p:sp>
        <p:nvSpPr>
          <p:cNvPr id="39941" name="Rectangle 23"/>
          <p:cNvSpPr>
            <a:spLocks noChangeArrowheads="1"/>
          </p:cNvSpPr>
          <p:nvPr/>
        </p:nvSpPr>
        <p:spPr bwMode="auto">
          <a:xfrm>
            <a:off x="5475288" y="2133600"/>
            <a:ext cx="3455987" cy="2179638"/>
          </a:xfrm>
          <a:prstGeom prst="rect">
            <a:avLst/>
          </a:prstGeom>
          <a:solidFill>
            <a:schemeClr val="bg1"/>
          </a:solidFill>
          <a:ln w="9525">
            <a:solidFill>
              <a:schemeClr val="tx1">
                <a:lumMod val="50000"/>
                <a:lumOff val="50000"/>
              </a:schemeClr>
            </a:solidFill>
            <a:miter lim="800000"/>
            <a:headEnd/>
            <a:tailEnd/>
          </a:ln>
        </p:spPr>
        <p:txBody>
          <a:bodyPr wrap="none" anchor="ctr"/>
          <a:lstStyle/>
          <a:p>
            <a:pPr eaLnBrk="1" hangingPunct="1"/>
            <a:endParaRPr lang="zh-CN" altLang="en-US" b="0">
              <a:solidFill>
                <a:srgbClr val="000000"/>
              </a:solidFill>
              <a:latin typeface="Arial" pitchFamily="34" charset="0"/>
              <a:ea typeface="ＭＳ Ｐゴシック" pitchFamily="34" charset="-128"/>
            </a:endParaRPr>
          </a:p>
        </p:txBody>
      </p:sp>
      <p:sp>
        <p:nvSpPr>
          <p:cNvPr id="39943" name="Rectangle 19"/>
          <p:cNvSpPr>
            <a:spLocks noChangeArrowheads="1"/>
          </p:cNvSpPr>
          <p:nvPr/>
        </p:nvSpPr>
        <p:spPr bwMode="auto">
          <a:xfrm>
            <a:off x="50800" y="1484313"/>
            <a:ext cx="4953000" cy="3021012"/>
          </a:xfrm>
          <a:prstGeom prst="rect">
            <a:avLst/>
          </a:prstGeom>
          <a:solidFill>
            <a:schemeClr val="bg1"/>
          </a:solidFill>
          <a:ln w="9525">
            <a:solidFill>
              <a:schemeClr val="tx1">
                <a:lumMod val="50000"/>
                <a:lumOff val="50000"/>
              </a:schemeClr>
            </a:solidFill>
            <a:miter lim="800000"/>
            <a:headEnd/>
            <a:tailEnd/>
          </a:ln>
        </p:spPr>
        <p:txBody>
          <a:bodyPr wrap="none" anchor="ctr"/>
          <a:lstStyle/>
          <a:p>
            <a:pPr eaLnBrk="1" hangingPunct="1"/>
            <a:endParaRPr lang="zh-CN" altLang="en-US" b="0">
              <a:solidFill>
                <a:srgbClr val="000000"/>
              </a:solidFill>
              <a:latin typeface="Arial" pitchFamily="34" charset="0"/>
              <a:ea typeface="ＭＳ Ｐゴシック" pitchFamily="34" charset="-128"/>
            </a:endParaRPr>
          </a:p>
        </p:txBody>
      </p:sp>
      <p:pic>
        <p:nvPicPr>
          <p:cNvPr id="39944" name="Picture 16"/>
          <p:cNvPicPr>
            <a:picLocks noChangeAspect="1" noChangeArrowheads="1"/>
          </p:cNvPicPr>
          <p:nvPr/>
        </p:nvPicPr>
        <p:blipFill>
          <a:blip r:embed="rId3" cstate="print"/>
          <a:srcRect/>
          <a:stretch>
            <a:fillRect/>
          </a:stretch>
        </p:blipFill>
        <p:spPr bwMode="auto">
          <a:xfrm>
            <a:off x="1858963" y="2505075"/>
            <a:ext cx="3073400" cy="1873250"/>
          </a:xfrm>
          <a:prstGeom prst="rect">
            <a:avLst/>
          </a:prstGeom>
          <a:noFill/>
          <a:ln w="9525">
            <a:noFill/>
            <a:miter lim="800000"/>
            <a:headEnd/>
            <a:tailEnd/>
          </a:ln>
        </p:spPr>
      </p:pic>
      <p:sp>
        <p:nvSpPr>
          <p:cNvPr id="39947" name="Text Box 4"/>
          <p:cNvSpPr txBox="1">
            <a:spLocks noChangeArrowheads="1"/>
          </p:cNvSpPr>
          <p:nvPr/>
        </p:nvSpPr>
        <p:spPr bwMode="auto">
          <a:xfrm>
            <a:off x="115887" y="933450"/>
            <a:ext cx="9155113" cy="412750"/>
          </a:xfrm>
          <a:prstGeom prst="rect">
            <a:avLst/>
          </a:prstGeom>
          <a:noFill/>
          <a:ln w="9525">
            <a:noFill/>
            <a:miter lim="800000"/>
            <a:headEnd/>
            <a:tailEnd/>
          </a:ln>
        </p:spPr>
        <p:txBody>
          <a:bodyPr>
            <a:spAutoFit/>
          </a:bodyPr>
          <a:lstStyle/>
          <a:p>
            <a:pPr eaLnBrk="1" hangingPunct="1"/>
            <a:r>
              <a:rPr lang="en-GB" sz="2100" b="0" dirty="0">
                <a:solidFill>
                  <a:schemeClr val="tx2"/>
                </a:solidFill>
                <a:latin typeface="Arial" pitchFamily="34" charset="0"/>
                <a:ea typeface="ＭＳ Ｐゴシック" pitchFamily="34" charset="-128"/>
              </a:rPr>
              <a:t>Shellfish aquaculture management and natural benthic biodiversity</a:t>
            </a:r>
          </a:p>
        </p:txBody>
      </p:sp>
      <p:pic>
        <p:nvPicPr>
          <p:cNvPr id="39948" name="Picture 5" descr="WISE food filtered"/>
          <p:cNvPicPr>
            <a:picLocks noChangeAspect="1" noChangeArrowheads="1"/>
          </p:cNvPicPr>
          <p:nvPr/>
        </p:nvPicPr>
        <p:blipFill>
          <a:blip r:embed="rId4" cstate="print"/>
          <a:srcRect b="4070"/>
          <a:stretch>
            <a:fillRect/>
          </a:stretch>
        </p:blipFill>
        <p:spPr bwMode="auto">
          <a:xfrm>
            <a:off x="4200525" y="5013176"/>
            <a:ext cx="3035300" cy="1757362"/>
          </a:xfrm>
          <a:prstGeom prst="rect">
            <a:avLst/>
          </a:prstGeom>
          <a:noFill/>
          <a:ln w="9525">
            <a:solidFill>
              <a:schemeClr val="bg1"/>
            </a:solidFill>
            <a:miter lim="800000"/>
            <a:headEnd/>
            <a:tailEnd/>
          </a:ln>
        </p:spPr>
      </p:pic>
      <p:pic>
        <p:nvPicPr>
          <p:cNvPr id="39949" name="Picture 9" descr="WISE food available"/>
          <p:cNvPicPr>
            <a:picLocks noChangeAspect="1" noChangeArrowheads="1"/>
          </p:cNvPicPr>
          <p:nvPr/>
        </p:nvPicPr>
        <p:blipFill rotWithShape="1">
          <a:blip r:embed="rId5" cstate="print"/>
          <a:srcRect l="5520" b="5374"/>
          <a:stretch/>
        </p:blipFill>
        <p:spPr bwMode="auto">
          <a:xfrm>
            <a:off x="492125" y="4956175"/>
            <a:ext cx="3043238" cy="1858963"/>
          </a:xfrm>
          <a:prstGeom prst="rect">
            <a:avLst/>
          </a:prstGeom>
          <a:noFill/>
          <a:ln w="9525">
            <a:noFill/>
            <a:miter lim="800000"/>
            <a:headEnd/>
            <a:tailEnd/>
          </a:ln>
        </p:spPr>
      </p:pic>
      <p:pic>
        <p:nvPicPr>
          <p:cNvPr id="39950" name="Picture 10"/>
          <p:cNvPicPr>
            <a:picLocks noChangeAspect="1" noChangeArrowheads="1"/>
          </p:cNvPicPr>
          <p:nvPr/>
        </p:nvPicPr>
        <p:blipFill>
          <a:blip r:embed="rId6" cstate="print"/>
          <a:srcRect l="4367"/>
          <a:stretch>
            <a:fillRect/>
          </a:stretch>
        </p:blipFill>
        <p:spPr bwMode="auto">
          <a:xfrm>
            <a:off x="113705" y="2636912"/>
            <a:ext cx="1577975" cy="1814513"/>
          </a:xfrm>
          <a:prstGeom prst="rect">
            <a:avLst/>
          </a:prstGeom>
          <a:noFill/>
          <a:ln w="9525">
            <a:noFill/>
            <a:miter lim="800000"/>
            <a:headEnd/>
            <a:tailEnd/>
          </a:ln>
        </p:spPr>
      </p:pic>
      <p:pic>
        <p:nvPicPr>
          <p:cNvPr id="39951" name="Picture 12"/>
          <p:cNvPicPr>
            <a:picLocks noChangeAspect="1" noChangeArrowheads="1"/>
          </p:cNvPicPr>
          <p:nvPr/>
        </p:nvPicPr>
        <p:blipFill>
          <a:blip r:embed="rId7" cstate="print"/>
          <a:srcRect/>
          <a:stretch>
            <a:fillRect/>
          </a:stretch>
        </p:blipFill>
        <p:spPr bwMode="auto">
          <a:xfrm>
            <a:off x="492125" y="1844675"/>
            <a:ext cx="682625" cy="1023938"/>
          </a:xfrm>
          <a:prstGeom prst="rect">
            <a:avLst/>
          </a:prstGeom>
          <a:noFill/>
          <a:ln w="9525">
            <a:noFill/>
            <a:miter lim="800000"/>
            <a:headEnd/>
            <a:tailEnd/>
          </a:ln>
        </p:spPr>
      </p:pic>
      <p:pic>
        <p:nvPicPr>
          <p:cNvPr id="39952" name="Picture 15"/>
          <p:cNvPicPr>
            <a:picLocks noChangeAspect="1" noChangeArrowheads="1"/>
          </p:cNvPicPr>
          <p:nvPr/>
        </p:nvPicPr>
        <p:blipFill>
          <a:blip r:embed="rId8" cstate="print"/>
          <a:srcRect/>
          <a:stretch>
            <a:fillRect/>
          </a:stretch>
        </p:blipFill>
        <p:spPr bwMode="auto">
          <a:xfrm>
            <a:off x="2724150" y="2374900"/>
            <a:ext cx="611188" cy="830263"/>
          </a:xfrm>
          <a:prstGeom prst="rect">
            <a:avLst/>
          </a:prstGeom>
          <a:noFill/>
          <a:ln w="9525">
            <a:noFill/>
            <a:miter lim="800000"/>
            <a:headEnd/>
            <a:tailEnd/>
          </a:ln>
        </p:spPr>
      </p:pic>
      <p:pic>
        <p:nvPicPr>
          <p:cNvPr id="39953" name="Picture 11"/>
          <p:cNvPicPr>
            <a:picLocks noChangeAspect="1" noChangeArrowheads="1"/>
          </p:cNvPicPr>
          <p:nvPr/>
        </p:nvPicPr>
        <p:blipFill>
          <a:blip r:embed="rId9" cstate="print"/>
          <a:srcRect/>
          <a:stretch>
            <a:fillRect/>
          </a:stretch>
        </p:blipFill>
        <p:spPr bwMode="auto">
          <a:xfrm>
            <a:off x="1368425" y="1951038"/>
            <a:ext cx="1101725" cy="1244600"/>
          </a:xfrm>
          <a:prstGeom prst="rect">
            <a:avLst/>
          </a:prstGeom>
          <a:noFill/>
          <a:ln w="9525">
            <a:noFill/>
            <a:miter lim="800000"/>
            <a:headEnd/>
            <a:tailEnd/>
          </a:ln>
        </p:spPr>
      </p:pic>
      <p:sp>
        <p:nvSpPr>
          <p:cNvPr id="39954" name="Text Box 17"/>
          <p:cNvSpPr txBox="1">
            <a:spLocks noChangeArrowheads="1"/>
          </p:cNvSpPr>
          <p:nvPr/>
        </p:nvSpPr>
        <p:spPr bwMode="auto">
          <a:xfrm>
            <a:off x="592138" y="1555750"/>
            <a:ext cx="1401762" cy="336550"/>
          </a:xfrm>
          <a:prstGeom prst="rect">
            <a:avLst/>
          </a:prstGeom>
          <a:noFill/>
          <a:ln w="9525">
            <a:noFill/>
            <a:miter lim="800000"/>
            <a:headEnd/>
            <a:tailEnd/>
          </a:ln>
        </p:spPr>
        <p:txBody>
          <a:bodyPr wrap="none">
            <a:spAutoFit/>
          </a:bodyPr>
          <a:lstStyle/>
          <a:p>
            <a:pPr eaLnBrk="1" hangingPunct="1"/>
            <a:r>
              <a:rPr lang="pt-PT" sz="1600" b="0">
                <a:solidFill>
                  <a:srgbClr val="000000"/>
                </a:solidFill>
                <a:latin typeface="Arial" pitchFamily="34" charset="0"/>
                <a:ea typeface="ＭＳ Ｐゴシック" pitchFamily="34" charset="-128"/>
              </a:rPr>
              <a:t>Sanggou Bay</a:t>
            </a:r>
            <a:endParaRPr lang="en-US" altLang="zh-CN" sz="1600" b="0">
              <a:solidFill>
                <a:srgbClr val="000000"/>
              </a:solidFill>
              <a:latin typeface="Arial" pitchFamily="34" charset="0"/>
              <a:ea typeface="ＭＳ Ｐゴシック" pitchFamily="34" charset="-128"/>
            </a:endParaRPr>
          </a:p>
        </p:txBody>
      </p:sp>
      <p:sp>
        <p:nvSpPr>
          <p:cNvPr id="39955" name="Text Box 18"/>
          <p:cNvSpPr txBox="1">
            <a:spLocks noChangeArrowheads="1"/>
          </p:cNvSpPr>
          <p:nvPr/>
        </p:nvSpPr>
        <p:spPr bwMode="auto">
          <a:xfrm>
            <a:off x="3059113" y="2084388"/>
            <a:ext cx="1695450" cy="336550"/>
          </a:xfrm>
          <a:prstGeom prst="rect">
            <a:avLst/>
          </a:prstGeom>
          <a:noFill/>
          <a:ln w="9525">
            <a:noFill/>
            <a:miter lim="800000"/>
            <a:headEnd/>
            <a:tailEnd/>
          </a:ln>
        </p:spPr>
        <p:txBody>
          <a:bodyPr wrap="none">
            <a:spAutoFit/>
          </a:bodyPr>
          <a:lstStyle/>
          <a:p>
            <a:pPr eaLnBrk="1" hangingPunct="1"/>
            <a:r>
              <a:rPr lang="pt-PT" sz="1600" b="0">
                <a:solidFill>
                  <a:srgbClr val="000000"/>
                </a:solidFill>
                <a:latin typeface="Arial" pitchFamily="34" charset="0"/>
                <a:ea typeface="ＭＳ Ｐゴシック" pitchFamily="34" charset="-128"/>
              </a:rPr>
              <a:t>Xiangshan Gang</a:t>
            </a:r>
            <a:endParaRPr lang="en-US" altLang="zh-CN" sz="1600" b="0">
              <a:solidFill>
                <a:srgbClr val="000000"/>
              </a:solidFill>
              <a:latin typeface="Arial" pitchFamily="34" charset="0"/>
              <a:ea typeface="ＭＳ Ｐゴシック" pitchFamily="34" charset="-128"/>
            </a:endParaRPr>
          </a:p>
        </p:txBody>
      </p:sp>
      <p:pic>
        <p:nvPicPr>
          <p:cNvPr id="39956" name="Picture 8" descr="WISE filtration rate"/>
          <p:cNvPicPr>
            <a:picLocks noChangeAspect="1" noChangeArrowheads="1"/>
          </p:cNvPicPr>
          <p:nvPr/>
        </p:nvPicPr>
        <p:blipFill>
          <a:blip r:embed="rId10" cstate="print"/>
          <a:srcRect/>
          <a:stretch>
            <a:fillRect/>
          </a:stretch>
        </p:blipFill>
        <p:spPr bwMode="auto">
          <a:xfrm>
            <a:off x="6626225" y="2757488"/>
            <a:ext cx="2224088" cy="1431925"/>
          </a:xfrm>
          <a:prstGeom prst="rect">
            <a:avLst/>
          </a:prstGeom>
          <a:noFill/>
          <a:ln w="9525">
            <a:noFill/>
            <a:miter lim="800000"/>
            <a:headEnd/>
            <a:tailEnd/>
          </a:ln>
        </p:spPr>
      </p:pic>
      <p:sp>
        <p:nvSpPr>
          <p:cNvPr id="39957" name="Text Box 21"/>
          <p:cNvSpPr txBox="1">
            <a:spLocks noChangeArrowheads="1"/>
          </p:cNvSpPr>
          <p:nvPr/>
        </p:nvSpPr>
        <p:spPr bwMode="auto">
          <a:xfrm>
            <a:off x="5440363" y="2519363"/>
            <a:ext cx="3157537" cy="336550"/>
          </a:xfrm>
          <a:prstGeom prst="rect">
            <a:avLst/>
          </a:prstGeom>
          <a:noFill/>
          <a:ln w="9525">
            <a:noFill/>
            <a:miter lim="800000"/>
            <a:headEnd/>
            <a:tailEnd/>
          </a:ln>
        </p:spPr>
        <p:txBody>
          <a:bodyPr wrap="none">
            <a:spAutoFit/>
          </a:bodyPr>
          <a:lstStyle/>
          <a:p>
            <a:pPr eaLnBrk="1" hangingPunct="1"/>
            <a:r>
              <a:rPr lang="pt-PT" sz="1600" b="0">
                <a:solidFill>
                  <a:srgbClr val="000000"/>
                </a:solidFill>
                <a:latin typeface="Arial" pitchFamily="34" charset="0"/>
                <a:ea typeface="ＭＳ Ｐゴシック" pitchFamily="34" charset="-128"/>
              </a:rPr>
              <a:t>Percentage of the system filtered</a:t>
            </a:r>
            <a:endParaRPr lang="en-US" altLang="zh-CN" sz="1600" b="0">
              <a:solidFill>
                <a:srgbClr val="000000"/>
              </a:solidFill>
              <a:latin typeface="Arial" pitchFamily="34" charset="0"/>
              <a:ea typeface="ＭＳ Ｐゴシック" pitchFamily="34" charset="-128"/>
            </a:endParaRPr>
          </a:p>
        </p:txBody>
      </p:sp>
      <p:pic>
        <p:nvPicPr>
          <p:cNvPr id="39958" name="Picture 7" descr="WISE filtration rate scale"/>
          <p:cNvPicPr>
            <a:picLocks noChangeAspect="1" noChangeArrowheads="1"/>
          </p:cNvPicPr>
          <p:nvPr/>
        </p:nvPicPr>
        <p:blipFill>
          <a:blip r:embed="rId11" cstate="print"/>
          <a:srcRect/>
          <a:stretch>
            <a:fillRect/>
          </a:stretch>
        </p:blipFill>
        <p:spPr bwMode="auto">
          <a:xfrm>
            <a:off x="5546725" y="2943225"/>
            <a:ext cx="1019175" cy="1317625"/>
          </a:xfrm>
          <a:prstGeom prst="rect">
            <a:avLst/>
          </a:prstGeom>
          <a:noFill/>
          <a:ln w="9525">
            <a:noFill/>
            <a:miter lim="800000"/>
            <a:headEnd/>
            <a:tailEnd/>
          </a:ln>
        </p:spPr>
      </p:pic>
      <p:sp>
        <p:nvSpPr>
          <p:cNvPr id="39959" name="Text Box 25"/>
          <p:cNvSpPr txBox="1">
            <a:spLocks noChangeArrowheads="1"/>
          </p:cNvSpPr>
          <p:nvPr/>
        </p:nvSpPr>
        <p:spPr bwMode="auto">
          <a:xfrm>
            <a:off x="2149307" y="1491143"/>
            <a:ext cx="2866490" cy="400110"/>
          </a:xfrm>
          <a:prstGeom prst="rect">
            <a:avLst/>
          </a:prstGeom>
          <a:solidFill>
            <a:schemeClr val="accent5">
              <a:lumMod val="40000"/>
              <a:lumOff val="60000"/>
            </a:schemeClr>
          </a:solidFill>
          <a:ln w="9525">
            <a:noFill/>
            <a:miter lim="800000"/>
            <a:headEnd/>
            <a:tailEnd/>
          </a:ln>
        </p:spPr>
        <p:txBody>
          <a:bodyPr wrap="none">
            <a:spAutoFit/>
          </a:bodyPr>
          <a:lstStyle/>
          <a:p>
            <a:pPr algn="ctr" eaLnBrk="1" hangingPunct="1"/>
            <a:r>
              <a:rPr lang="en-GB" sz="2000" b="0" dirty="0" err="1">
                <a:solidFill>
                  <a:schemeClr val="accent1">
                    <a:lumMod val="50000"/>
                  </a:schemeClr>
                </a:solidFill>
                <a:latin typeface="Arial" pitchFamily="34" charset="0"/>
                <a:ea typeface="ＭＳ Ｐゴシック" pitchFamily="34" charset="-128"/>
              </a:rPr>
              <a:t>Wildspecies</a:t>
            </a:r>
            <a:r>
              <a:rPr lang="en-GB" sz="2000" b="0" dirty="0">
                <a:solidFill>
                  <a:schemeClr val="accent1">
                    <a:lumMod val="50000"/>
                  </a:schemeClr>
                </a:solidFill>
                <a:latin typeface="Arial" pitchFamily="34" charset="0"/>
                <a:ea typeface="ＭＳ Ｐゴシック" pitchFamily="34" charset="-128"/>
              </a:rPr>
              <a:t> </a:t>
            </a:r>
            <a:r>
              <a:rPr lang="en-GB" sz="2000" b="0" dirty="0" smtClean="0">
                <a:solidFill>
                  <a:schemeClr val="accent1">
                    <a:lumMod val="50000"/>
                  </a:schemeClr>
                </a:solidFill>
                <a:latin typeface="Arial" pitchFamily="34" charset="0"/>
                <a:ea typeface="ＭＳ Ｐゴシック" pitchFamily="34" charset="-128"/>
              </a:rPr>
              <a:t>distribution</a:t>
            </a:r>
            <a:endParaRPr lang="en-GB" sz="2000" b="0" dirty="0">
              <a:solidFill>
                <a:schemeClr val="accent1">
                  <a:lumMod val="50000"/>
                </a:schemeClr>
              </a:solidFill>
              <a:latin typeface="Arial" pitchFamily="34" charset="0"/>
              <a:ea typeface="ＭＳ Ｐゴシック" pitchFamily="34" charset="-128"/>
            </a:endParaRPr>
          </a:p>
        </p:txBody>
      </p:sp>
      <p:sp>
        <p:nvSpPr>
          <p:cNvPr id="39960" name="Text Box 26"/>
          <p:cNvSpPr txBox="1">
            <a:spLocks noChangeArrowheads="1"/>
          </p:cNvSpPr>
          <p:nvPr/>
        </p:nvSpPr>
        <p:spPr bwMode="auto">
          <a:xfrm>
            <a:off x="5487612" y="2155150"/>
            <a:ext cx="2500313" cy="396875"/>
          </a:xfrm>
          <a:prstGeom prst="rect">
            <a:avLst/>
          </a:prstGeom>
          <a:solidFill>
            <a:schemeClr val="accent5">
              <a:lumMod val="40000"/>
              <a:lumOff val="60000"/>
            </a:schemeClr>
          </a:solidFill>
          <a:ln w="9525">
            <a:noFill/>
            <a:miter lim="800000"/>
            <a:headEnd/>
            <a:tailEnd/>
          </a:ln>
        </p:spPr>
        <p:txBody>
          <a:bodyPr wrap="none">
            <a:spAutoFit/>
          </a:bodyPr>
          <a:lstStyle>
            <a:defPPr>
              <a:defRPr lang="en-US"/>
            </a:defPPr>
            <a:lvl1pPr algn="ctr">
              <a:defRPr sz="2000" b="0">
                <a:solidFill>
                  <a:schemeClr val="accent1">
                    <a:lumMod val="50000"/>
                  </a:schemeClr>
                </a:solidFill>
                <a:latin typeface="Arial" pitchFamily="34" charset="0"/>
                <a:ea typeface="ＭＳ Ｐゴシック" pitchFamily="34" charset="-128"/>
              </a:defRPr>
            </a:lvl1pPr>
          </a:lstStyle>
          <a:p>
            <a:r>
              <a:rPr lang="en-GB" dirty="0" err="1"/>
              <a:t>Wildspecies</a:t>
            </a:r>
            <a:r>
              <a:rPr lang="en-GB" dirty="0"/>
              <a:t> filtration</a:t>
            </a:r>
          </a:p>
        </p:txBody>
      </p:sp>
      <p:sp>
        <p:nvSpPr>
          <p:cNvPr id="39961" name="Text Box 27"/>
          <p:cNvSpPr txBox="1">
            <a:spLocks noChangeArrowheads="1"/>
          </p:cNvSpPr>
          <p:nvPr/>
        </p:nvSpPr>
        <p:spPr bwMode="auto">
          <a:xfrm>
            <a:off x="4179888" y="4675609"/>
            <a:ext cx="3078162" cy="396875"/>
          </a:xfrm>
          <a:prstGeom prst="rect">
            <a:avLst/>
          </a:prstGeom>
          <a:solidFill>
            <a:schemeClr val="accent5">
              <a:lumMod val="40000"/>
              <a:lumOff val="60000"/>
            </a:schemeClr>
          </a:solidFill>
          <a:ln w="9525">
            <a:noFill/>
            <a:miter lim="800000"/>
            <a:headEnd/>
            <a:tailEnd/>
          </a:ln>
        </p:spPr>
        <p:txBody>
          <a:bodyPr wrap="none">
            <a:spAutoFit/>
          </a:bodyPr>
          <a:lstStyle>
            <a:defPPr>
              <a:defRPr lang="en-US"/>
            </a:defPPr>
            <a:lvl1pPr algn="ctr">
              <a:defRPr sz="2000" b="0">
                <a:solidFill>
                  <a:schemeClr val="accent1">
                    <a:lumMod val="50000"/>
                  </a:schemeClr>
                </a:solidFill>
                <a:latin typeface="Arial" pitchFamily="34" charset="0"/>
                <a:ea typeface="ＭＳ Ｐゴシック" pitchFamily="34" charset="-128"/>
              </a:defRPr>
            </a:lvl1pPr>
          </a:lstStyle>
          <a:p>
            <a:r>
              <a:rPr lang="en-GB" dirty="0" err="1"/>
              <a:t>Wildspecies</a:t>
            </a:r>
            <a:r>
              <a:rPr lang="en-GB" dirty="0"/>
              <a:t> food removal</a:t>
            </a:r>
          </a:p>
        </p:txBody>
      </p:sp>
      <p:sp>
        <p:nvSpPr>
          <p:cNvPr id="39962" name="Text Box 28"/>
          <p:cNvSpPr txBox="1">
            <a:spLocks noChangeArrowheads="1"/>
          </p:cNvSpPr>
          <p:nvPr/>
        </p:nvSpPr>
        <p:spPr bwMode="auto">
          <a:xfrm>
            <a:off x="309563" y="4653955"/>
            <a:ext cx="3233737" cy="396875"/>
          </a:xfrm>
          <a:prstGeom prst="rect">
            <a:avLst/>
          </a:prstGeom>
          <a:solidFill>
            <a:schemeClr val="accent5">
              <a:lumMod val="40000"/>
              <a:lumOff val="60000"/>
            </a:schemeClr>
          </a:solidFill>
          <a:ln w="9525">
            <a:noFill/>
            <a:miter lim="800000"/>
            <a:headEnd/>
            <a:tailEnd/>
          </a:ln>
        </p:spPr>
        <p:txBody>
          <a:bodyPr wrap="none">
            <a:spAutoFit/>
          </a:bodyPr>
          <a:lstStyle>
            <a:defPPr>
              <a:defRPr lang="en-US"/>
            </a:defPPr>
            <a:lvl1pPr algn="ctr">
              <a:defRPr sz="2000" b="0">
                <a:solidFill>
                  <a:schemeClr val="accent1">
                    <a:lumMod val="50000"/>
                  </a:schemeClr>
                </a:solidFill>
                <a:latin typeface="Arial" pitchFamily="34" charset="0"/>
                <a:ea typeface="ＭＳ Ｐゴシック" pitchFamily="34" charset="-128"/>
              </a:defRPr>
            </a:lvl1pPr>
          </a:lstStyle>
          <a:p>
            <a:r>
              <a:rPr lang="en-GB" dirty="0"/>
              <a:t>Ecosystem food availability</a:t>
            </a:r>
          </a:p>
        </p:txBody>
      </p:sp>
      <p:sp>
        <p:nvSpPr>
          <p:cNvPr id="39963" name="Text Box 32"/>
          <p:cNvSpPr txBox="1">
            <a:spLocks noChangeArrowheads="1"/>
          </p:cNvSpPr>
          <p:nvPr/>
        </p:nvSpPr>
        <p:spPr bwMode="auto">
          <a:xfrm>
            <a:off x="7308850" y="5105400"/>
            <a:ext cx="1835150" cy="1200329"/>
          </a:xfrm>
          <a:prstGeom prst="rect">
            <a:avLst/>
          </a:prstGeom>
          <a:noFill/>
          <a:ln w="9525">
            <a:noFill/>
            <a:miter lim="800000"/>
            <a:headEnd/>
            <a:tailEnd/>
          </a:ln>
        </p:spPr>
        <p:txBody>
          <a:bodyPr wrap="square">
            <a:spAutoFit/>
          </a:bodyPr>
          <a:lstStyle/>
          <a:p>
            <a:pPr eaLnBrk="1" hangingPunct="1"/>
            <a:r>
              <a:rPr lang="pt-PT" b="0" dirty="0" err="1">
                <a:solidFill>
                  <a:schemeClr val="tx2"/>
                </a:solidFill>
                <a:latin typeface="Arial" pitchFamily="34" charset="0"/>
                <a:ea typeface="ＭＳ Ｐゴシック" pitchFamily="34" charset="-128"/>
              </a:rPr>
              <a:t>Account</a:t>
            </a:r>
            <a:r>
              <a:rPr lang="pt-PT" b="0" dirty="0">
                <a:solidFill>
                  <a:schemeClr val="tx2"/>
                </a:solidFill>
                <a:latin typeface="Arial" pitchFamily="34" charset="0"/>
                <a:ea typeface="ＭＳ Ｐゴシック" pitchFamily="34" charset="-128"/>
              </a:rPr>
              <a:t> for </a:t>
            </a:r>
            <a:r>
              <a:rPr lang="pt-PT" b="0" dirty="0" err="1">
                <a:solidFill>
                  <a:schemeClr val="tx2"/>
                </a:solidFill>
                <a:latin typeface="Arial" pitchFamily="34" charset="0"/>
                <a:ea typeface="ＭＳ Ｐゴシック" pitchFamily="34" charset="-128"/>
              </a:rPr>
              <a:t>baseline</a:t>
            </a:r>
            <a:r>
              <a:rPr lang="pt-PT" b="0" dirty="0">
                <a:solidFill>
                  <a:schemeClr val="tx2"/>
                </a:solidFill>
                <a:latin typeface="Arial" pitchFamily="34" charset="0"/>
                <a:ea typeface="ＭＳ Ｐゴシック" pitchFamily="34" charset="-128"/>
              </a:rPr>
              <a:t> </a:t>
            </a:r>
            <a:r>
              <a:rPr lang="pt-PT" b="0" dirty="0" err="1">
                <a:solidFill>
                  <a:schemeClr val="tx2"/>
                </a:solidFill>
                <a:latin typeface="Arial" pitchFamily="34" charset="0"/>
                <a:ea typeface="ＭＳ Ｐゴシック" pitchFamily="34" charset="-128"/>
              </a:rPr>
              <a:t>food</a:t>
            </a:r>
            <a:r>
              <a:rPr lang="pt-PT" b="0" dirty="0">
                <a:solidFill>
                  <a:schemeClr val="tx2"/>
                </a:solidFill>
                <a:latin typeface="Arial" pitchFamily="34" charset="0"/>
                <a:ea typeface="ＭＳ Ｐゴシック" pitchFamily="34" charset="-128"/>
              </a:rPr>
              <a:t> </a:t>
            </a:r>
            <a:r>
              <a:rPr lang="pt-PT" b="0" dirty="0" err="1">
                <a:solidFill>
                  <a:schemeClr val="tx2"/>
                </a:solidFill>
                <a:latin typeface="Arial" pitchFamily="34" charset="0"/>
                <a:ea typeface="ＭＳ Ｐゴシック" pitchFamily="34" charset="-128"/>
              </a:rPr>
              <a:t>requirements</a:t>
            </a:r>
            <a:r>
              <a:rPr lang="pt-PT" b="0" dirty="0">
                <a:solidFill>
                  <a:schemeClr val="tx2"/>
                </a:solidFill>
                <a:latin typeface="Arial" pitchFamily="34" charset="0"/>
                <a:ea typeface="ＭＳ Ｐゴシック" pitchFamily="34" charset="-128"/>
              </a:rPr>
              <a:t> </a:t>
            </a:r>
            <a:r>
              <a:rPr lang="pt-PT" b="0" dirty="0" smtClean="0">
                <a:solidFill>
                  <a:schemeClr val="tx2"/>
                </a:solidFill>
                <a:latin typeface="Arial" pitchFamily="34" charset="0"/>
                <a:ea typeface="ＭＳ Ｐゴシック" pitchFamily="34" charset="-128"/>
              </a:rPr>
              <a:t>for EcoWin2000</a:t>
            </a:r>
            <a:endParaRPr lang="en-US" altLang="zh-CN" b="0" dirty="0">
              <a:solidFill>
                <a:schemeClr val="tx2"/>
              </a:solidFill>
              <a:latin typeface="Arial" pitchFamily="34" charset="0"/>
              <a:ea typeface="ＭＳ Ｐゴシック" pitchFamily="34" charset="-128"/>
            </a:endParaRPr>
          </a:p>
        </p:txBody>
      </p:sp>
      <p:sp>
        <p:nvSpPr>
          <p:cNvPr id="32" name="Rectangle 19"/>
          <p:cNvSpPr>
            <a:spLocks noChangeArrowheads="1"/>
          </p:cNvSpPr>
          <p:nvPr/>
        </p:nvSpPr>
        <p:spPr bwMode="auto">
          <a:xfrm>
            <a:off x="314325" y="4653956"/>
            <a:ext cx="3209994" cy="2162770"/>
          </a:xfrm>
          <a:prstGeom prst="rect">
            <a:avLst/>
          </a:prstGeom>
          <a:noFill/>
          <a:ln w="9525">
            <a:solidFill>
              <a:schemeClr val="tx1">
                <a:lumMod val="50000"/>
                <a:lumOff val="50000"/>
              </a:schemeClr>
            </a:solidFill>
            <a:miter lim="800000"/>
            <a:headEnd/>
            <a:tailEnd/>
          </a:ln>
        </p:spPr>
        <p:txBody>
          <a:bodyPr wrap="none" anchor="ctr"/>
          <a:lstStyle/>
          <a:p>
            <a:pPr eaLnBrk="1" hangingPunct="1"/>
            <a:endParaRPr lang="zh-CN" altLang="en-US" b="0">
              <a:solidFill>
                <a:srgbClr val="000000"/>
              </a:solidFill>
              <a:latin typeface="Arial" pitchFamily="34" charset="0"/>
              <a:ea typeface="ＭＳ Ｐゴシック" pitchFamily="34" charset="-128"/>
            </a:endParaRPr>
          </a:p>
        </p:txBody>
      </p:sp>
      <p:sp>
        <p:nvSpPr>
          <p:cNvPr id="33" name="Rectangle 19"/>
          <p:cNvSpPr>
            <a:spLocks noChangeArrowheads="1"/>
          </p:cNvSpPr>
          <p:nvPr/>
        </p:nvSpPr>
        <p:spPr bwMode="auto">
          <a:xfrm>
            <a:off x="4178052" y="4663306"/>
            <a:ext cx="3087756" cy="2162770"/>
          </a:xfrm>
          <a:prstGeom prst="rect">
            <a:avLst/>
          </a:prstGeom>
          <a:noFill/>
          <a:ln w="9525">
            <a:solidFill>
              <a:schemeClr val="tx1">
                <a:lumMod val="50000"/>
                <a:lumOff val="50000"/>
              </a:schemeClr>
            </a:solidFill>
            <a:miter lim="800000"/>
            <a:headEnd/>
            <a:tailEnd/>
          </a:ln>
        </p:spPr>
        <p:txBody>
          <a:bodyPr wrap="none" anchor="ctr"/>
          <a:lstStyle/>
          <a:p>
            <a:pPr eaLnBrk="1" hangingPunct="1"/>
            <a:endParaRPr lang="zh-CN" altLang="en-US" b="0">
              <a:solidFill>
                <a:srgbClr val="000000"/>
              </a:solidFill>
              <a:latin typeface="Arial" pitchFamily="34" charset="0"/>
              <a:ea typeface="ＭＳ Ｐゴシック" pitchFamily="34" charset="-128"/>
            </a:endParaRPr>
          </a:p>
        </p:txBody>
      </p:sp>
      <p:sp>
        <p:nvSpPr>
          <p:cNvPr id="34" name="Title 12"/>
          <p:cNvSpPr txBox="1">
            <a:spLocks/>
          </p:cNvSpPr>
          <p:nvPr/>
        </p:nvSpPr>
        <p:spPr>
          <a:xfrm>
            <a:off x="395288" y="195263"/>
            <a:ext cx="8569325"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smtClean="0"/>
              <a:t>IV-M</a:t>
            </a:r>
            <a:r>
              <a:rPr lang="en-GB" sz="3200" dirty="0"/>
              <a:t>: Ecological carrying capacity – wild species</a:t>
            </a:r>
            <a:endParaRPr lang="en-US" sz="3200" dirty="0" smtClean="0"/>
          </a:p>
        </p:txBody>
      </p:sp>
      <p:sp>
        <p:nvSpPr>
          <p:cNvPr id="103427" name="Line 31"/>
          <p:cNvSpPr>
            <a:spLocks noChangeShapeType="1"/>
          </p:cNvSpPr>
          <p:nvPr/>
        </p:nvSpPr>
        <p:spPr bwMode="auto">
          <a:xfrm flipH="1">
            <a:off x="6804025" y="4189414"/>
            <a:ext cx="399256" cy="476274"/>
          </a:xfrm>
          <a:prstGeom prst="line">
            <a:avLst/>
          </a:prstGeom>
          <a:noFill/>
          <a:ln w="76200">
            <a:solidFill>
              <a:srgbClr val="FF0000"/>
            </a:solidFill>
            <a:round/>
            <a:headEnd/>
            <a:tailEnd type="triangle" w="med" len="med"/>
          </a:ln>
        </p:spPr>
        <p:txBody>
          <a:bodyPr/>
          <a:lstStyle/>
          <a:p>
            <a:pPr eaLnBrk="1" hangingPunct="1">
              <a:defRPr/>
            </a:pPr>
            <a:endParaRPr lang="en-US" sz="2400" b="0">
              <a:solidFill>
                <a:srgbClr val="000000"/>
              </a:solidFill>
              <a:latin typeface="Times New Roman" pitchFamily="18" charset="0"/>
              <a:ea typeface="ＭＳ Ｐゴシック" pitchFamily="34" charset="-128"/>
            </a:endParaRPr>
          </a:p>
        </p:txBody>
      </p:sp>
      <p:sp>
        <p:nvSpPr>
          <p:cNvPr id="103428" name="Line 29"/>
          <p:cNvSpPr>
            <a:spLocks noChangeShapeType="1"/>
          </p:cNvSpPr>
          <p:nvPr/>
        </p:nvSpPr>
        <p:spPr bwMode="auto">
          <a:xfrm>
            <a:off x="4932363" y="3357563"/>
            <a:ext cx="538162" cy="0"/>
          </a:xfrm>
          <a:prstGeom prst="line">
            <a:avLst/>
          </a:prstGeom>
          <a:noFill/>
          <a:ln w="76200">
            <a:solidFill>
              <a:srgbClr val="FF0000"/>
            </a:solidFill>
            <a:round/>
            <a:headEnd/>
            <a:tailEnd type="triangle" w="med" len="med"/>
          </a:ln>
        </p:spPr>
        <p:txBody>
          <a:bodyPr/>
          <a:lstStyle/>
          <a:p>
            <a:pPr eaLnBrk="1" hangingPunct="1">
              <a:defRPr/>
            </a:pPr>
            <a:endParaRPr lang="en-US" sz="2400" b="0">
              <a:solidFill>
                <a:srgbClr val="000000"/>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21844675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395288" y="195263"/>
            <a:ext cx="8569325"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smtClean="0"/>
              <a:t>IV-M: </a:t>
            </a:r>
            <a:r>
              <a:rPr lang="en-US" sz="3200" dirty="0"/>
              <a:t>Offshore </a:t>
            </a:r>
            <a:r>
              <a:rPr lang="en-US" sz="3200" dirty="0" smtClean="0"/>
              <a:t>aquaculture suitability map - depth</a:t>
            </a:r>
          </a:p>
        </p:txBody>
      </p:sp>
      <p:sp>
        <p:nvSpPr>
          <p:cNvPr id="49155" name="Rectangle 19"/>
          <p:cNvSpPr>
            <a:spLocks noChangeArrowheads="1"/>
          </p:cNvSpPr>
          <p:nvPr/>
        </p:nvSpPr>
        <p:spPr bwMode="auto">
          <a:xfrm>
            <a:off x="3643313" y="6324600"/>
            <a:ext cx="1928812" cy="461963"/>
          </a:xfrm>
          <a:prstGeom prst="rect">
            <a:avLst/>
          </a:prstGeom>
          <a:noFill/>
          <a:ln w="9525">
            <a:noFill/>
            <a:miter lim="800000"/>
            <a:headEnd/>
            <a:tailEnd/>
          </a:ln>
        </p:spPr>
        <p:txBody>
          <a:bodyPr>
            <a:spAutoFit/>
          </a:bodyPr>
          <a:lstStyle/>
          <a:p>
            <a:r>
              <a:rPr lang="en-US" sz="2400" b="0" dirty="0">
                <a:solidFill>
                  <a:srgbClr val="000080"/>
                </a:solidFill>
                <a:latin typeface="Arial" pitchFamily="34" charset="0"/>
              </a:rPr>
              <a:t>http://imar.pt</a:t>
            </a:r>
          </a:p>
        </p:txBody>
      </p:sp>
      <p:sp>
        <p:nvSpPr>
          <p:cNvPr id="49156" name="Rectangle 7"/>
          <p:cNvSpPr>
            <a:spLocks noChangeArrowheads="1"/>
          </p:cNvSpPr>
          <p:nvPr/>
        </p:nvSpPr>
        <p:spPr bwMode="auto">
          <a:xfrm>
            <a:off x="285750" y="1214438"/>
            <a:ext cx="8572500" cy="452437"/>
          </a:xfrm>
          <a:prstGeom prst="rect">
            <a:avLst/>
          </a:prstGeom>
          <a:noFill/>
          <a:ln w="9525">
            <a:noFill/>
            <a:miter lim="800000"/>
            <a:headEnd/>
            <a:tailEnd/>
          </a:ln>
        </p:spPr>
        <p:txBody>
          <a:bodyPr>
            <a:spAutoFit/>
          </a:bodyPr>
          <a:lstStyle/>
          <a:p>
            <a:pPr algn="just">
              <a:lnSpc>
                <a:spcPct val="130000"/>
              </a:lnSpc>
            </a:pPr>
            <a:r>
              <a:rPr lang="en-GB" dirty="0">
                <a:solidFill>
                  <a:srgbClr val="408000"/>
                </a:solidFill>
                <a:latin typeface="Trebuchet MS" pitchFamily="34" charset="0"/>
                <a:cs typeface="Arial" pitchFamily="34" charset="0"/>
              </a:rPr>
              <a:t>123 countries with at least 100 km</a:t>
            </a:r>
            <a:r>
              <a:rPr lang="en-GB" baseline="30000" dirty="0">
                <a:solidFill>
                  <a:srgbClr val="408000"/>
                </a:solidFill>
                <a:latin typeface="Trebuchet MS" pitchFamily="34" charset="0"/>
                <a:cs typeface="Arial" pitchFamily="34" charset="0"/>
              </a:rPr>
              <a:t>2</a:t>
            </a:r>
            <a:r>
              <a:rPr lang="en-GB" dirty="0">
                <a:solidFill>
                  <a:srgbClr val="408000"/>
                </a:solidFill>
                <a:latin typeface="Trebuchet MS" pitchFamily="34" charset="0"/>
                <a:cs typeface="Arial" pitchFamily="34" charset="0"/>
              </a:rPr>
              <a:t> that meet these criteria: 10</a:t>
            </a:r>
            <a:r>
              <a:rPr lang="en-GB" baseline="30000" dirty="0">
                <a:solidFill>
                  <a:srgbClr val="408000"/>
                </a:solidFill>
                <a:latin typeface="Trebuchet MS" pitchFamily="34" charset="0"/>
                <a:cs typeface="Arial" pitchFamily="34" charset="0"/>
              </a:rPr>
              <a:t>6</a:t>
            </a:r>
            <a:r>
              <a:rPr lang="en-GB" dirty="0">
                <a:solidFill>
                  <a:srgbClr val="408000"/>
                </a:solidFill>
                <a:latin typeface="Trebuchet MS" pitchFamily="34" charset="0"/>
                <a:cs typeface="Arial" pitchFamily="34" charset="0"/>
              </a:rPr>
              <a:t> - 10</a:t>
            </a:r>
            <a:r>
              <a:rPr lang="en-GB" baseline="30000" dirty="0">
                <a:solidFill>
                  <a:srgbClr val="408000"/>
                </a:solidFill>
                <a:latin typeface="Trebuchet MS" pitchFamily="34" charset="0"/>
                <a:cs typeface="Arial" pitchFamily="34" charset="0"/>
              </a:rPr>
              <a:t>7</a:t>
            </a:r>
            <a:r>
              <a:rPr lang="en-GB" dirty="0">
                <a:solidFill>
                  <a:srgbClr val="408000"/>
                </a:solidFill>
                <a:latin typeface="Trebuchet MS" pitchFamily="34" charset="0"/>
                <a:cs typeface="Arial" pitchFamily="34" charset="0"/>
              </a:rPr>
              <a:t> ton y</a:t>
            </a:r>
            <a:r>
              <a:rPr lang="en-GB" baseline="30000" dirty="0">
                <a:solidFill>
                  <a:srgbClr val="408000"/>
                </a:solidFill>
                <a:latin typeface="Trebuchet MS" pitchFamily="34" charset="0"/>
                <a:cs typeface="Arial" pitchFamily="34" charset="0"/>
              </a:rPr>
              <a:t>-1</a:t>
            </a:r>
            <a:endParaRPr lang="en-US" baseline="30000" dirty="0">
              <a:solidFill>
                <a:srgbClr val="000000"/>
              </a:solidFill>
              <a:latin typeface="Trebuchet MS" pitchFamily="34" charset="0"/>
              <a:cs typeface="Arial" pitchFamily="34" charset="0"/>
            </a:endParaRPr>
          </a:p>
        </p:txBody>
      </p:sp>
      <p:sp>
        <p:nvSpPr>
          <p:cNvPr id="49157" name="Rectangle 10"/>
          <p:cNvSpPr>
            <a:spLocks noChangeArrowheads="1"/>
          </p:cNvSpPr>
          <p:nvPr/>
        </p:nvSpPr>
        <p:spPr bwMode="auto">
          <a:xfrm>
            <a:off x="285750" y="952500"/>
            <a:ext cx="8143875" cy="369888"/>
          </a:xfrm>
          <a:prstGeom prst="rect">
            <a:avLst/>
          </a:prstGeom>
          <a:noFill/>
          <a:ln w="9525">
            <a:noFill/>
            <a:miter lim="800000"/>
            <a:headEnd/>
            <a:tailEnd/>
          </a:ln>
        </p:spPr>
        <p:txBody>
          <a:bodyPr>
            <a:spAutoFit/>
          </a:bodyPr>
          <a:lstStyle/>
          <a:p>
            <a:r>
              <a:rPr lang="en-GB" b="0" dirty="0">
                <a:solidFill>
                  <a:srgbClr val="000000"/>
                </a:solidFill>
                <a:latin typeface="Arial" pitchFamily="34" charset="0"/>
                <a:cs typeface="Arial" pitchFamily="34" charset="0"/>
              </a:rPr>
              <a:t>Current speeds: 0.1-1 m s</a:t>
            </a:r>
            <a:r>
              <a:rPr lang="en-GB" b="0" baseline="30000" dirty="0">
                <a:solidFill>
                  <a:srgbClr val="000000"/>
                </a:solidFill>
                <a:latin typeface="Arial" pitchFamily="34" charset="0"/>
                <a:cs typeface="Arial" pitchFamily="34" charset="0"/>
              </a:rPr>
              <a:t>-1</a:t>
            </a:r>
            <a:r>
              <a:rPr lang="en-GB" b="0" dirty="0">
                <a:solidFill>
                  <a:srgbClr val="000000"/>
                </a:solidFill>
                <a:latin typeface="Arial" pitchFamily="34" charset="0"/>
                <a:cs typeface="Arial" pitchFamily="34" charset="0"/>
              </a:rPr>
              <a:t>, suitable depth range for cages and </a:t>
            </a:r>
            <a:r>
              <a:rPr lang="en-GB" b="0" dirty="0" err="1">
                <a:solidFill>
                  <a:srgbClr val="000000"/>
                </a:solidFill>
                <a:latin typeface="Arial" pitchFamily="34" charset="0"/>
                <a:cs typeface="Arial" pitchFamily="34" charset="0"/>
              </a:rPr>
              <a:t>longlines</a:t>
            </a:r>
            <a:endParaRPr lang="en-US" b="0" dirty="0">
              <a:solidFill>
                <a:srgbClr val="000000"/>
              </a:solidFill>
              <a:latin typeface="Arial" pitchFamily="34" charset="0"/>
              <a:cs typeface="Arial" pitchFamily="34" charset="0"/>
            </a:endParaRPr>
          </a:p>
        </p:txBody>
      </p:sp>
      <p:pic>
        <p:nvPicPr>
          <p:cNvPr id="49158" name="Picture 2"/>
          <p:cNvPicPr>
            <a:picLocks noChangeAspect="1" noChangeArrowheads="1"/>
          </p:cNvPicPr>
          <p:nvPr/>
        </p:nvPicPr>
        <p:blipFill>
          <a:blip r:embed="rId3" cstate="print"/>
          <a:srcRect/>
          <a:stretch>
            <a:fillRect/>
          </a:stretch>
        </p:blipFill>
        <p:spPr bwMode="auto">
          <a:xfrm>
            <a:off x="557213" y="1675978"/>
            <a:ext cx="7943850" cy="4705350"/>
          </a:xfrm>
          <a:prstGeom prst="rect">
            <a:avLst/>
          </a:prstGeom>
          <a:noFill/>
          <a:ln w="9525">
            <a:noFill/>
            <a:miter lim="800000"/>
            <a:headEnd/>
            <a:tailEnd/>
          </a:ln>
        </p:spPr>
      </p:pic>
      <p:sp>
        <p:nvSpPr>
          <p:cNvPr id="49159" name="Rectangle 18"/>
          <p:cNvSpPr>
            <a:spLocks noChangeArrowheads="1"/>
          </p:cNvSpPr>
          <p:nvPr/>
        </p:nvSpPr>
        <p:spPr bwMode="auto">
          <a:xfrm>
            <a:off x="71438" y="6334125"/>
            <a:ext cx="2571750" cy="461963"/>
          </a:xfrm>
          <a:prstGeom prst="rect">
            <a:avLst/>
          </a:prstGeom>
          <a:noFill/>
          <a:ln w="9525">
            <a:noFill/>
            <a:miter lim="800000"/>
            <a:headEnd/>
            <a:tailEnd/>
          </a:ln>
        </p:spPr>
        <p:txBody>
          <a:bodyPr>
            <a:spAutoFit/>
          </a:bodyPr>
          <a:lstStyle/>
          <a:p>
            <a:r>
              <a:rPr lang="en-GB" sz="1200" b="0" i="1" dirty="0" err="1">
                <a:solidFill>
                  <a:srgbClr val="000000"/>
                </a:solidFill>
                <a:latin typeface="Arial" pitchFamily="34" charset="0"/>
                <a:cs typeface="Arial" pitchFamily="34" charset="0"/>
              </a:rPr>
              <a:t>Kapetsky</a:t>
            </a:r>
            <a:r>
              <a:rPr lang="en-GB" sz="1200" b="0" i="1" dirty="0">
                <a:solidFill>
                  <a:srgbClr val="000000"/>
                </a:solidFill>
                <a:latin typeface="Arial" pitchFamily="34" charset="0"/>
                <a:cs typeface="Arial" pitchFamily="34" charset="0"/>
              </a:rPr>
              <a:t> et al., 2010. FAO Workshop, Rome, 2010.</a:t>
            </a:r>
            <a:endParaRPr lang="en-US" sz="1200" b="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9478074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19"/>
          <p:cNvSpPr>
            <a:spLocks noChangeArrowheads="1"/>
          </p:cNvSpPr>
          <p:nvPr/>
        </p:nvSpPr>
        <p:spPr bwMode="auto">
          <a:xfrm>
            <a:off x="3643313" y="6324600"/>
            <a:ext cx="1928812" cy="461963"/>
          </a:xfrm>
          <a:prstGeom prst="rect">
            <a:avLst/>
          </a:prstGeom>
          <a:noFill/>
          <a:ln w="9525">
            <a:noFill/>
            <a:miter lim="800000"/>
            <a:headEnd/>
            <a:tailEnd/>
          </a:ln>
        </p:spPr>
        <p:txBody>
          <a:bodyPr>
            <a:spAutoFit/>
          </a:bodyPr>
          <a:lstStyle/>
          <a:p>
            <a:r>
              <a:rPr lang="en-US" sz="2400" b="0">
                <a:solidFill>
                  <a:srgbClr val="000080"/>
                </a:solidFill>
                <a:latin typeface="Arial" pitchFamily="34" charset="0"/>
              </a:rPr>
              <a:t>http://imar.pt</a:t>
            </a:r>
          </a:p>
        </p:txBody>
      </p:sp>
      <p:sp>
        <p:nvSpPr>
          <p:cNvPr id="50180" name="Rectangle 7"/>
          <p:cNvSpPr>
            <a:spLocks noChangeArrowheads="1"/>
          </p:cNvSpPr>
          <p:nvPr/>
        </p:nvSpPr>
        <p:spPr bwMode="auto">
          <a:xfrm>
            <a:off x="285750" y="1196752"/>
            <a:ext cx="8572500" cy="452437"/>
          </a:xfrm>
          <a:prstGeom prst="rect">
            <a:avLst/>
          </a:prstGeom>
          <a:noFill/>
          <a:ln w="9525">
            <a:noFill/>
            <a:miter lim="800000"/>
            <a:headEnd/>
            <a:tailEnd/>
          </a:ln>
        </p:spPr>
        <p:txBody>
          <a:bodyPr>
            <a:spAutoFit/>
          </a:bodyPr>
          <a:lstStyle/>
          <a:p>
            <a:pPr algn="just">
              <a:lnSpc>
                <a:spcPct val="130000"/>
              </a:lnSpc>
            </a:pPr>
            <a:r>
              <a:rPr lang="en-GB" dirty="0">
                <a:solidFill>
                  <a:srgbClr val="408000"/>
                </a:solidFill>
                <a:latin typeface="Trebuchet MS" pitchFamily="34" charset="0"/>
                <a:cs typeface="Arial" pitchFamily="34" charset="0"/>
              </a:rPr>
              <a:t>UK has120,000 km</a:t>
            </a:r>
            <a:r>
              <a:rPr lang="en-GB" baseline="30000" dirty="0">
                <a:solidFill>
                  <a:srgbClr val="408000"/>
                </a:solidFill>
                <a:latin typeface="Trebuchet MS" pitchFamily="34" charset="0"/>
                <a:cs typeface="Arial" pitchFamily="34" charset="0"/>
              </a:rPr>
              <a:t>2</a:t>
            </a:r>
            <a:r>
              <a:rPr lang="en-GB" dirty="0">
                <a:solidFill>
                  <a:srgbClr val="408000"/>
                </a:solidFill>
                <a:latin typeface="Trebuchet MS" pitchFamily="34" charset="0"/>
                <a:cs typeface="Arial" pitchFamily="34" charset="0"/>
              </a:rPr>
              <a:t> that meet  criteria for cages, </a:t>
            </a:r>
            <a:r>
              <a:rPr lang="en-GB" dirty="0" err="1">
                <a:solidFill>
                  <a:srgbClr val="408000"/>
                </a:solidFill>
                <a:latin typeface="Trebuchet MS" pitchFamily="34" charset="0"/>
                <a:cs typeface="Arial" pitchFamily="34" charset="0"/>
              </a:rPr>
              <a:t>longlines,and</a:t>
            </a:r>
            <a:r>
              <a:rPr lang="en-GB" dirty="0">
                <a:solidFill>
                  <a:srgbClr val="408000"/>
                </a:solidFill>
                <a:latin typeface="Trebuchet MS" pitchFamily="34" charset="0"/>
                <a:cs typeface="Arial" pitchFamily="34" charset="0"/>
              </a:rPr>
              <a:t> 25nm to port</a:t>
            </a:r>
            <a:endParaRPr lang="en-US" baseline="30000" dirty="0">
              <a:solidFill>
                <a:srgbClr val="000000"/>
              </a:solidFill>
              <a:latin typeface="Trebuchet MS" pitchFamily="34" charset="0"/>
              <a:cs typeface="Arial" pitchFamily="34" charset="0"/>
            </a:endParaRPr>
          </a:p>
        </p:txBody>
      </p:sp>
      <p:sp>
        <p:nvSpPr>
          <p:cNvPr id="50181" name="Rectangle 10"/>
          <p:cNvSpPr>
            <a:spLocks noChangeArrowheads="1"/>
          </p:cNvSpPr>
          <p:nvPr/>
        </p:nvSpPr>
        <p:spPr bwMode="auto">
          <a:xfrm>
            <a:off x="285750" y="899319"/>
            <a:ext cx="8143875" cy="369888"/>
          </a:xfrm>
          <a:prstGeom prst="rect">
            <a:avLst/>
          </a:prstGeom>
          <a:noFill/>
          <a:ln w="9525">
            <a:noFill/>
            <a:miter lim="800000"/>
            <a:headEnd/>
            <a:tailEnd/>
          </a:ln>
        </p:spPr>
        <p:txBody>
          <a:bodyPr>
            <a:spAutoFit/>
          </a:bodyPr>
          <a:lstStyle/>
          <a:p>
            <a:r>
              <a:rPr lang="en-GB" b="0" dirty="0">
                <a:solidFill>
                  <a:srgbClr val="000000"/>
                </a:solidFill>
                <a:latin typeface="Arial" pitchFamily="34" charset="0"/>
                <a:cs typeface="Arial" pitchFamily="34" charset="0"/>
              </a:rPr>
              <a:t>Areas within 25 nautical miles (46.3 km) of a port</a:t>
            </a:r>
            <a:endParaRPr lang="en-US" b="0" dirty="0">
              <a:solidFill>
                <a:srgbClr val="000000"/>
              </a:solidFill>
              <a:latin typeface="Arial" pitchFamily="34" charset="0"/>
              <a:cs typeface="Arial" pitchFamily="34" charset="0"/>
            </a:endParaRPr>
          </a:p>
        </p:txBody>
      </p:sp>
      <p:sp>
        <p:nvSpPr>
          <p:cNvPr id="50182" name="Rectangle 18"/>
          <p:cNvSpPr>
            <a:spLocks noChangeArrowheads="1"/>
          </p:cNvSpPr>
          <p:nvPr/>
        </p:nvSpPr>
        <p:spPr bwMode="auto">
          <a:xfrm>
            <a:off x="71438" y="6334125"/>
            <a:ext cx="2571750" cy="461963"/>
          </a:xfrm>
          <a:prstGeom prst="rect">
            <a:avLst/>
          </a:prstGeom>
          <a:noFill/>
          <a:ln w="9525">
            <a:noFill/>
            <a:miter lim="800000"/>
            <a:headEnd/>
            <a:tailEnd/>
          </a:ln>
        </p:spPr>
        <p:txBody>
          <a:bodyPr>
            <a:spAutoFit/>
          </a:bodyPr>
          <a:lstStyle/>
          <a:p>
            <a:r>
              <a:rPr lang="en-GB" sz="1200" b="0" i="1">
                <a:solidFill>
                  <a:srgbClr val="000000"/>
                </a:solidFill>
                <a:latin typeface="Arial" pitchFamily="34" charset="0"/>
                <a:cs typeface="Arial" pitchFamily="34" charset="0"/>
              </a:rPr>
              <a:t>Kapetsky et al., 2010. FAO Workshop, Rome, 2010.</a:t>
            </a:r>
            <a:endParaRPr lang="en-US" sz="1200" b="0" i="1">
              <a:solidFill>
                <a:srgbClr val="000000"/>
              </a:solidFill>
              <a:latin typeface="Arial" pitchFamily="34" charset="0"/>
              <a:cs typeface="Arial" pitchFamily="34" charset="0"/>
            </a:endParaRPr>
          </a:p>
        </p:txBody>
      </p:sp>
      <p:pic>
        <p:nvPicPr>
          <p:cNvPr id="50183" name="Picture 2"/>
          <p:cNvPicPr>
            <a:picLocks noChangeAspect="1" noChangeArrowheads="1"/>
          </p:cNvPicPr>
          <p:nvPr/>
        </p:nvPicPr>
        <p:blipFill>
          <a:blip r:embed="rId3" cstate="print"/>
          <a:srcRect b="3693"/>
          <a:stretch>
            <a:fillRect/>
          </a:stretch>
        </p:blipFill>
        <p:spPr bwMode="auto">
          <a:xfrm>
            <a:off x="285750" y="1523578"/>
            <a:ext cx="8715375" cy="4857750"/>
          </a:xfrm>
          <a:prstGeom prst="rect">
            <a:avLst/>
          </a:prstGeom>
          <a:noFill/>
          <a:ln w="9525">
            <a:noFill/>
            <a:miter lim="800000"/>
            <a:headEnd/>
            <a:tailEnd/>
          </a:ln>
        </p:spPr>
      </p:pic>
      <p:sp>
        <p:nvSpPr>
          <p:cNvPr id="9" name="Title 12"/>
          <p:cNvSpPr txBox="1">
            <a:spLocks/>
          </p:cNvSpPr>
          <p:nvPr/>
        </p:nvSpPr>
        <p:spPr>
          <a:xfrm>
            <a:off x="395288" y="195263"/>
            <a:ext cx="8569325"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dirty="0" smtClean="0"/>
              <a:t>IV-M: </a:t>
            </a:r>
            <a:r>
              <a:rPr lang="en-US" sz="3000" dirty="0"/>
              <a:t>Offshore </a:t>
            </a:r>
            <a:r>
              <a:rPr lang="en-US" sz="3000" dirty="0" smtClean="0"/>
              <a:t>aquaculture suitability map - distance</a:t>
            </a:r>
          </a:p>
        </p:txBody>
      </p:sp>
    </p:spTree>
    <p:extLst>
      <p:ext uri="{BB962C8B-B14F-4D97-AF65-F5344CB8AC3E}">
        <p14:creationId xmlns:p14="http://schemas.microsoft.com/office/powerpoint/2010/main" val="5318905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114300" y="1484784"/>
            <a:ext cx="8915400" cy="5026025"/>
          </a:xfrm>
          <a:prstGeom prst="rect">
            <a:avLst/>
          </a:prstGeom>
          <a:noFill/>
          <a:ln w="9525">
            <a:noFill/>
            <a:miter lim="800000"/>
            <a:headEnd/>
            <a:tailEnd/>
          </a:ln>
        </p:spPr>
      </p:pic>
      <p:sp>
        <p:nvSpPr>
          <p:cNvPr id="88070" name="Text Box 6"/>
          <p:cNvSpPr txBox="1">
            <a:spLocks noChangeArrowheads="1"/>
          </p:cNvSpPr>
          <p:nvPr/>
        </p:nvSpPr>
        <p:spPr bwMode="auto">
          <a:xfrm rot="-1553131">
            <a:off x="7467600" y="3337396"/>
            <a:ext cx="1290638" cy="336550"/>
          </a:xfrm>
          <a:prstGeom prst="rect">
            <a:avLst/>
          </a:prstGeom>
          <a:noFill/>
          <a:ln w="9525">
            <a:noFill/>
            <a:miter lim="800000"/>
            <a:headEnd/>
            <a:tailEnd/>
          </a:ln>
        </p:spPr>
        <p:txBody>
          <a:bodyPr wrap="none">
            <a:spAutoFit/>
          </a:bodyPr>
          <a:lstStyle/>
          <a:p>
            <a:pPr eaLnBrk="1" hangingPunct="1">
              <a:defRPr/>
            </a:pPr>
            <a:r>
              <a:rPr lang="en-US" sz="1600" b="0">
                <a:solidFill>
                  <a:srgbClr val="66FF33"/>
                </a:solidFill>
                <a:ea typeface="ＭＳ Ｐゴシック" pitchFamily="34" charset="-128"/>
              </a:rPr>
              <a:t>30m isobath</a:t>
            </a:r>
          </a:p>
        </p:txBody>
      </p:sp>
      <p:sp>
        <p:nvSpPr>
          <p:cNvPr id="88071" name="Rectangle 7"/>
          <p:cNvSpPr>
            <a:spLocks noChangeArrowheads="1"/>
          </p:cNvSpPr>
          <p:nvPr/>
        </p:nvSpPr>
        <p:spPr bwMode="auto">
          <a:xfrm>
            <a:off x="152400" y="1546696"/>
            <a:ext cx="1524000" cy="838200"/>
          </a:xfrm>
          <a:prstGeom prst="rect">
            <a:avLst/>
          </a:prstGeom>
          <a:solidFill>
            <a:srgbClr val="FFFF99"/>
          </a:solidFill>
          <a:ln w="9525">
            <a:solidFill>
              <a:srgbClr val="000099"/>
            </a:solidFill>
            <a:miter lim="800000"/>
            <a:headEnd/>
            <a:tailEnd/>
          </a:ln>
        </p:spPr>
        <p:txBody>
          <a:bodyPr anchorCtr="1"/>
          <a:lstStyle/>
          <a:p>
            <a:pPr algn="ctr" eaLnBrk="1" hangingPunct="1">
              <a:defRPr/>
            </a:pPr>
            <a:r>
              <a:rPr lang="en-US" sz="1400" b="0">
                <a:solidFill>
                  <a:srgbClr val="000000"/>
                </a:solidFill>
                <a:ea typeface="ＭＳ Ｐゴシック" pitchFamily="34" charset="-128"/>
              </a:rPr>
              <a:t>Legend</a:t>
            </a:r>
          </a:p>
          <a:p>
            <a:pPr algn="ctr" eaLnBrk="1" hangingPunct="1">
              <a:defRPr/>
            </a:pPr>
            <a:r>
              <a:rPr lang="en-US" sz="1400" b="0">
                <a:solidFill>
                  <a:srgbClr val="000000"/>
                </a:solidFill>
                <a:ea typeface="ＭＳ Ｐゴシック" pitchFamily="34" charset="-128"/>
              </a:rPr>
              <a:t>        Outer limit</a:t>
            </a:r>
          </a:p>
          <a:p>
            <a:pPr algn="ctr" eaLnBrk="1" hangingPunct="1">
              <a:defRPr/>
            </a:pPr>
            <a:r>
              <a:rPr lang="en-US" sz="1400" b="0">
                <a:solidFill>
                  <a:srgbClr val="000000"/>
                </a:solidFill>
                <a:ea typeface="ＭＳ Ｐゴシック" pitchFamily="34" charset="-128"/>
              </a:rPr>
              <a:t>  Lease</a:t>
            </a:r>
          </a:p>
        </p:txBody>
      </p:sp>
      <p:sp>
        <p:nvSpPr>
          <p:cNvPr id="88072" name="Line 8"/>
          <p:cNvSpPr>
            <a:spLocks noChangeShapeType="1"/>
          </p:cNvSpPr>
          <p:nvPr/>
        </p:nvSpPr>
        <p:spPr bwMode="auto">
          <a:xfrm>
            <a:off x="292100" y="1927696"/>
            <a:ext cx="304800" cy="0"/>
          </a:xfrm>
          <a:prstGeom prst="line">
            <a:avLst/>
          </a:prstGeom>
          <a:noFill/>
          <a:ln w="9525">
            <a:solidFill>
              <a:srgbClr val="FF0000"/>
            </a:solidFill>
            <a:round/>
            <a:headEnd/>
            <a:tailEnd/>
          </a:ln>
        </p:spPr>
        <p:txBody>
          <a:bodyPr/>
          <a:lstStyle/>
          <a:p>
            <a:pPr eaLnBrk="1" hangingPunct="1">
              <a:defRPr/>
            </a:pPr>
            <a:endParaRPr lang="en-US" sz="2400" b="0">
              <a:solidFill>
                <a:srgbClr val="000000"/>
              </a:solidFill>
              <a:latin typeface="Times New Roman" pitchFamily="18" charset="0"/>
              <a:ea typeface="ＭＳ Ｐゴシック" pitchFamily="34" charset="-128"/>
            </a:endParaRPr>
          </a:p>
        </p:txBody>
      </p:sp>
      <p:sp>
        <p:nvSpPr>
          <p:cNvPr id="88073" name="Rectangle 9" descr="5%"/>
          <p:cNvSpPr>
            <a:spLocks noChangeArrowheads="1"/>
          </p:cNvSpPr>
          <p:nvPr/>
        </p:nvSpPr>
        <p:spPr bwMode="auto">
          <a:xfrm>
            <a:off x="304800" y="2029296"/>
            <a:ext cx="304800" cy="228600"/>
          </a:xfrm>
          <a:prstGeom prst="rect">
            <a:avLst/>
          </a:prstGeom>
          <a:pattFill prst="pct5">
            <a:fgClr>
              <a:schemeClr val="accent1"/>
            </a:fgClr>
            <a:bgClr>
              <a:srgbClr val="FFFFFF"/>
            </a:bgClr>
          </a:pattFill>
          <a:ln w="9525">
            <a:solidFill>
              <a:schemeClr val="tx1"/>
            </a:solidFill>
            <a:miter lim="800000"/>
            <a:headEnd/>
            <a:tailEnd/>
          </a:ln>
        </p:spPr>
        <p:txBody>
          <a:bodyPr wrap="none" anchor="ctr"/>
          <a:lstStyle/>
          <a:p>
            <a:pPr eaLnBrk="1" hangingPunct="1">
              <a:defRPr/>
            </a:pPr>
            <a:endParaRPr lang="en-US" sz="2400" b="0">
              <a:solidFill>
                <a:srgbClr val="000000"/>
              </a:solidFill>
              <a:latin typeface="Times New Roman" pitchFamily="18" charset="0"/>
              <a:ea typeface="ＭＳ Ｐゴシック" pitchFamily="34" charset="-128"/>
            </a:endParaRPr>
          </a:p>
        </p:txBody>
      </p:sp>
      <p:pic>
        <p:nvPicPr>
          <p:cNvPr id="48138" name="Picture 10" descr="20070822_AquaAreas"/>
          <p:cNvPicPr>
            <a:picLocks noChangeAspect="1" noChangeArrowheads="1"/>
          </p:cNvPicPr>
          <p:nvPr/>
        </p:nvPicPr>
        <p:blipFill>
          <a:blip r:embed="rId4" cstate="print"/>
          <a:srcRect l="4057" t="10461" b="13730"/>
          <a:stretch>
            <a:fillRect/>
          </a:stretch>
        </p:blipFill>
        <p:spPr bwMode="auto">
          <a:xfrm>
            <a:off x="6324600" y="5237634"/>
            <a:ext cx="2703513" cy="1262062"/>
          </a:xfrm>
          <a:prstGeom prst="rect">
            <a:avLst/>
          </a:prstGeom>
          <a:noFill/>
          <a:ln w="9525">
            <a:noFill/>
            <a:miter lim="800000"/>
            <a:headEnd/>
            <a:tailEnd/>
          </a:ln>
        </p:spPr>
      </p:pic>
      <p:sp>
        <p:nvSpPr>
          <p:cNvPr id="88075" name="Oval 11"/>
          <p:cNvSpPr>
            <a:spLocks noChangeArrowheads="1"/>
          </p:cNvSpPr>
          <p:nvPr/>
        </p:nvSpPr>
        <p:spPr bwMode="auto">
          <a:xfrm rot="-1814007">
            <a:off x="7886700" y="5953596"/>
            <a:ext cx="349250" cy="249238"/>
          </a:xfrm>
          <a:prstGeom prst="ellipse">
            <a:avLst/>
          </a:prstGeom>
          <a:noFill/>
          <a:ln w="31750">
            <a:solidFill>
              <a:srgbClr val="008000"/>
            </a:solidFill>
            <a:round/>
            <a:headEnd/>
            <a:tailEnd/>
          </a:ln>
        </p:spPr>
        <p:txBody>
          <a:bodyPr wrap="none" anchor="ctr"/>
          <a:lstStyle/>
          <a:p>
            <a:pPr eaLnBrk="1" hangingPunct="1">
              <a:defRPr/>
            </a:pPr>
            <a:endParaRPr lang="en-US" sz="2400" b="0">
              <a:solidFill>
                <a:srgbClr val="000000"/>
              </a:solidFill>
              <a:latin typeface="Times New Roman" pitchFamily="18" charset="0"/>
              <a:ea typeface="ＭＳ Ｐゴシック" pitchFamily="34" charset="-128"/>
            </a:endParaRPr>
          </a:p>
        </p:txBody>
      </p:sp>
      <p:pic>
        <p:nvPicPr>
          <p:cNvPr id="48140" name="Picture 12"/>
          <p:cNvPicPr>
            <a:picLocks noChangeAspect="1" noChangeArrowheads="1"/>
          </p:cNvPicPr>
          <p:nvPr/>
        </p:nvPicPr>
        <p:blipFill>
          <a:blip r:embed="rId5" cstate="print"/>
          <a:srcRect/>
          <a:stretch>
            <a:fillRect/>
          </a:stretch>
        </p:blipFill>
        <p:spPr bwMode="auto">
          <a:xfrm>
            <a:off x="7696200" y="4067646"/>
            <a:ext cx="1333500" cy="1181100"/>
          </a:xfrm>
          <a:prstGeom prst="rect">
            <a:avLst/>
          </a:prstGeom>
          <a:noFill/>
          <a:ln w="9525">
            <a:noFill/>
            <a:miter lim="800000"/>
            <a:headEnd/>
            <a:tailEnd/>
          </a:ln>
        </p:spPr>
      </p:pic>
      <p:sp>
        <p:nvSpPr>
          <p:cNvPr id="88077" name="Line 13"/>
          <p:cNvSpPr>
            <a:spLocks noChangeShapeType="1"/>
          </p:cNvSpPr>
          <p:nvPr/>
        </p:nvSpPr>
        <p:spPr bwMode="auto">
          <a:xfrm flipV="1">
            <a:off x="7886700" y="5153496"/>
            <a:ext cx="38100" cy="266700"/>
          </a:xfrm>
          <a:prstGeom prst="line">
            <a:avLst/>
          </a:prstGeom>
          <a:noFill/>
          <a:ln w="28575">
            <a:solidFill>
              <a:srgbClr val="FF6600"/>
            </a:solidFill>
            <a:round/>
            <a:headEnd/>
            <a:tailEnd type="triangle" w="med" len="med"/>
          </a:ln>
        </p:spPr>
        <p:txBody>
          <a:bodyPr/>
          <a:lstStyle/>
          <a:p>
            <a:pPr eaLnBrk="1" hangingPunct="1">
              <a:defRPr/>
            </a:pPr>
            <a:endParaRPr lang="en-US" sz="2400" b="0">
              <a:solidFill>
                <a:srgbClr val="000000"/>
              </a:solidFill>
              <a:latin typeface="Times New Roman" pitchFamily="18" charset="0"/>
              <a:ea typeface="ＭＳ Ｐゴシック" pitchFamily="34" charset="-128"/>
            </a:endParaRPr>
          </a:p>
        </p:txBody>
      </p:sp>
      <p:sp>
        <p:nvSpPr>
          <p:cNvPr id="88078" name="Rectangle 14" descr="Divot"/>
          <p:cNvSpPr>
            <a:spLocks noChangeArrowheads="1"/>
          </p:cNvSpPr>
          <p:nvPr/>
        </p:nvSpPr>
        <p:spPr bwMode="auto">
          <a:xfrm rot="-1418357">
            <a:off x="5546725" y="4156546"/>
            <a:ext cx="215900" cy="120650"/>
          </a:xfrm>
          <a:prstGeom prst="rect">
            <a:avLst/>
          </a:prstGeom>
          <a:pattFill prst="divot">
            <a:fgClr>
              <a:schemeClr val="accent1"/>
            </a:fgClr>
            <a:bgClr>
              <a:srgbClr val="FFFFFF"/>
            </a:bgClr>
          </a:pattFill>
          <a:ln w="9525">
            <a:solidFill>
              <a:schemeClr val="tx1"/>
            </a:solidFill>
            <a:miter lim="800000"/>
            <a:headEnd/>
            <a:tailEnd/>
          </a:ln>
        </p:spPr>
        <p:txBody>
          <a:bodyPr wrap="none" anchor="ctr"/>
          <a:lstStyle/>
          <a:p>
            <a:pPr eaLnBrk="1" hangingPunct="1">
              <a:defRPr/>
            </a:pPr>
            <a:endParaRPr lang="en-US" sz="2400" b="0">
              <a:solidFill>
                <a:srgbClr val="000000"/>
              </a:solidFill>
              <a:latin typeface="Times New Roman" pitchFamily="18" charset="0"/>
              <a:ea typeface="ＭＳ Ｐゴシック" pitchFamily="34" charset="-128"/>
            </a:endParaRPr>
          </a:p>
        </p:txBody>
      </p:sp>
      <p:sp>
        <p:nvSpPr>
          <p:cNvPr id="88079" name="Rectangle 15"/>
          <p:cNvSpPr>
            <a:spLocks noChangeArrowheads="1"/>
          </p:cNvSpPr>
          <p:nvPr/>
        </p:nvSpPr>
        <p:spPr bwMode="auto">
          <a:xfrm rot="-1416333">
            <a:off x="3871913" y="3813646"/>
            <a:ext cx="3330575" cy="935038"/>
          </a:xfrm>
          <a:prstGeom prst="rect">
            <a:avLst/>
          </a:prstGeom>
          <a:noFill/>
          <a:ln w="9525">
            <a:solidFill>
              <a:srgbClr val="FF0000"/>
            </a:solidFill>
            <a:miter lim="800000"/>
            <a:headEnd/>
            <a:tailEnd/>
          </a:ln>
        </p:spPr>
        <p:txBody>
          <a:bodyPr wrap="none" anchor="ctr"/>
          <a:lstStyle/>
          <a:p>
            <a:pPr eaLnBrk="1" hangingPunct="1">
              <a:defRPr/>
            </a:pPr>
            <a:endParaRPr lang="en-US" sz="2400" b="0">
              <a:solidFill>
                <a:srgbClr val="000000"/>
              </a:solidFill>
              <a:latin typeface="Times New Roman" pitchFamily="18" charset="0"/>
              <a:ea typeface="ＭＳ Ｐゴシック" pitchFamily="34" charset="-128"/>
            </a:endParaRPr>
          </a:p>
        </p:txBody>
      </p:sp>
      <p:sp>
        <p:nvSpPr>
          <p:cNvPr id="88080" name="Rectangle 16"/>
          <p:cNvSpPr>
            <a:spLocks noChangeArrowheads="1"/>
          </p:cNvSpPr>
          <p:nvPr/>
        </p:nvSpPr>
        <p:spPr bwMode="auto">
          <a:xfrm>
            <a:off x="166341" y="5376408"/>
            <a:ext cx="4333651" cy="1077038"/>
          </a:xfrm>
          <a:prstGeom prst="rect">
            <a:avLst/>
          </a:prstGeom>
          <a:solidFill>
            <a:schemeClr val="accent5">
              <a:lumMod val="60000"/>
              <a:lumOff val="40000"/>
            </a:schemeClr>
          </a:solidFill>
          <a:ln w="9525">
            <a:noFill/>
            <a:miter lim="800000"/>
            <a:headEnd/>
            <a:tailEnd/>
          </a:ln>
        </p:spPr>
        <p:txBody>
          <a:bodyPr/>
          <a:lstStyle/>
          <a:p>
            <a:pPr eaLnBrk="1" hangingPunct="1">
              <a:spcBef>
                <a:spcPct val="10000"/>
              </a:spcBef>
              <a:buFont typeface="Wingdings" pitchFamily="2" charset="2"/>
              <a:buChar char="§"/>
              <a:tabLst>
                <a:tab pos="190500" algn="l"/>
              </a:tabLst>
              <a:defRPr/>
            </a:pPr>
            <a:r>
              <a:rPr lang="pt-PT" b="0" dirty="0">
                <a:ea typeface="ＭＳ Ｐゴシック" pitchFamily="34" charset="-128"/>
              </a:rPr>
              <a:t> 480 </a:t>
            </a:r>
            <a:r>
              <a:rPr lang="pt-PT" b="0" dirty="0" err="1">
                <a:ea typeface="ＭＳ Ｐゴシック" pitchFamily="34" charset="-128"/>
              </a:rPr>
              <a:t>ha</a:t>
            </a:r>
            <a:r>
              <a:rPr lang="pt-PT" b="0" dirty="0">
                <a:ea typeface="ＭＳ Ｐゴシック" pitchFamily="34" charset="-128"/>
              </a:rPr>
              <a:t> </a:t>
            </a:r>
            <a:r>
              <a:rPr lang="pt-PT" b="0" dirty="0" err="1">
                <a:ea typeface="ＭＳ Ｐゴシック" pitchFamily="34" charset="-128"/>
              </a:rPr>
              <a:t>cultivated</a:t>
            </a:r>
            <a:r>
              <a:rPr lang="pt-PT" b="0" dirty="0">
                <a:ea typeface="ＭＳ Ｐゴシック" pitchFamily="34" charset="-128"/>
              </a:rPr>
              <a:t> </a:t>
            </a:r>
            <a:r>
              <a:rPr lang="pt-PT" b="0" dirty="0" err="1">
                <a:ea typeface="ＭＳ Ｐゴシック" pitchFamily="34" charset="-128"/>
              </a:rPr>
              <a:t>area</a:t>
            </a:r>
            <a:endParaRPr lang="pt-PT" b="0" dirty="0">
              <a:ea typeface="ＭＳ Ｐゴシック" pitchFamily="34" charset="-128"/>
            </a:endParaRPr>
          </a:p>
          <a:p>
            <a:pPr eaLnBrk="1" hangingPunct="1">
              <a:lnSpc>
                <a:spcPct val="95000"/>
              </a:lnSpc>
              <a:buFont typeface="Wingdings" pitchFamily="2" charset="2"/>
              <a:buChar char="§"/>
              <a:tabLst>
                <a:tab pos="190500" algn="l"/>
              </a:tabLst>
              <a:defRPr/>
            </a:pPr>
            <a:r>
              <a:rPr lang="pt-PT" b="0" dirty="0">
                <a:ea typeface="ＭＳ Ｐゴシック" pitchFamily="34" charset="-128"/>
              </a:rPr>
              <a:t> 60 </a:t>
            </a:r>
            <a:r>
              <a:rPr lang="pt-PT" b="0" dirty="0" err="1">
                <a:ea typeface="ＭＳ Ｐゴシック" pitchFamily="34" charset="-128"/>
              </a:rPr>
              <a:t>leases</a:t>
            </a:r>
            <a:r>
              <a:rPr lang="pt-PT" b="0" dirty="0">
                <a:ea typeface="ＭＳ Ｐゴシック" pitchFamily="34" charset="-128"/>
              </a:rPr>
              <a:t> (400m x 200m) for </a:t>
            </a:r>
            <a:r>
              <a:rPr lang="pt-PT" b="0" dirty="0" err="1">
                <a:ea typeface="ＭＳ Ｐゴシック" pitchFamily="34" charset="-128"/>
              </a:rPr>
              <a:t>aquaculture</a:t>
            </a:r>
            <a:endParaRPr lang="pt-PT" b="0" dirty="0">
              <a:ea typeface="ＭＳ Ｐゴシック" pitchFamily="34" charset="-128"/>
            </a:endParaRPr>
          </a:p>
          <a:p>
            <a:pPr eaLnBrk="1" hangingPunct="1">
              <a:lnSpc>
                <a:spcPct val="70000"/>
              </a:lnSpc>
              <a:spcBef>
                <a:spcPct val="20000"/>
              </a:spcBef>
              <a:buFont typeface="Wingdings" pitchFamily="2" charset="2"/>
              <a:buNone/>
              <a:tabLst>
                <a:tab pos="190500" algn="l"/>
              </a:tabLst>
              <a:defRPr/>
            </a:pPr>
            <a:r>
              <a:rPr lang="pt-PT" b="0" dirty="0">
                <a:ea typeface="ＭＳ Ｐゴシック" pitchFamily="34" charset="-128"/>
              </a:rPr>
              <a:t>	70% for </a:t>
            </a:r>
            <a:r>
              <a:rPr lang="pt-PT" b="0" dirty="0" err="1">
                <a:ea typeface="ＭＳ Ｐゴシック" pitchFamily="34" charset="-128"/>
              </a:rPr>
              <a:t>fish</a:t>
            </a:r>
            <a:r>
              <a:rPr lang="pt-PT" b="0" dirty="0">
                <a:ea typeface="ＭＳ Ｐゴシック" pitchFamily="34" charset="-128"/>
              </a:rPr>
              <a:t> </a:t>
            </a:r>
            <a:r>
              <a:rPr lang="pt-PT" b="0" dirty="0" err="1">
                <a:ea typeface="ＭＳ Ｐゴシック" pitchFamily="34" charset="-128"/>
              </a:rPr>
              <a:t>production</a:t>
            </a:r>
            <a:r>
              <a:rPr lang="pt-PT" b="0" dirty="0">
                <a:ea typeface="ＭＳ Ｐゴシック" pitchFamily="34" charset="-128"/>
              </a:rPr>
              <a:t> (tuna, </a:t>
            </a:r>
            <a:r>
              <a:rPr lang="pt-PT" b="0" dirty="0" err="1" smtClean="0">
                <a:ea typeface="ＭＳ Ｐゴシック" pitchFamily="34" charset="-128"/>
              </a:rPr>
              <a:t>meagre</a:t>
            </a:r>
            <a:r>
              <a:rPr lang="pt-PT" b="0" dirty="0" smtClean="0">
                <a:ea typeface="ＭＳ Ｐゴシック" pitchFamily="34" charset="-128"/>
              </a:rPr>
              <a:t>, ..)</a:t>
            </a:r>
            <a:endParaRPr lang="pt-PT" b="0" dirty="0">
              <a:ea typeface="ＭＳ Ｐゴシック" pitchFamily="34" charset="-128"/>
            </a:endParaRPr>
          </a:p>
          <a:p>
            <a:pPr eaLnBrk="1" hangingPunct="1">
              <a:lnSpc>
                <a:spcPct val="70000"/>
              </a:lnSpc>
              <a:spcBef>
                <a:spcPct val="20000"/>
              </a:spcBef>
              <a:buFont typeface="Wingdings" pitchFamily="2" charset="2"/>
              <a:buNone/>
              <a:tabLst>
                <a:tab pos="190500" algn="l"/>
              </a:tabLst>
              <a:defRPr/>
            </a:pPr>
            <a:r>
              <a:rPr lang="pt-PT" b="0" dirty="0">
                <a:ea typeface="ＭＳ Ｐゴシック" pitchFamily="34" charset="-128"/>
              </a:rPr>
              <a:t>	30% for bivalve </a:t>
            </a:r>
            <a:r>
              <a:rPr lang="pt-PT" b="0" dirty="0" err="1">
                <a:ea typeface="ＭＳ Ｐゴシック" pitchFamily="34" charset="-128"/>
              </a:rPr>
              <a:t>culture</a:t>
            </a:r>
            <a:r>
              <a:rPr lang="pt-PT" b="0" dirty="0">
                <a:ea typeface="ＭＳ Ｐゴシック" pitchFamily="34" charset="-128"/>
              </a:rPr>
              <a:t> (</a:t>
            </a:r>
            <a:r>
              <a:rPr lang="pt-PT" b="0" dirty="0" err="1">
                <a:ea typeface="ＭＳ Ｐゴシック" pitchFamily="34" charset="-128"/>
              </a:rPr>
              <a:t>scallop</a:t>
            </a:r>
            <a:r>
              <a:rPr lang="pt-PT" b="0" dirty="0">
                <a:ea typeface="ＭＳ Ｐゴシック" pitchFamily="34" charset="-128"/>
              </a:rPr>
              <a:t>, </a:t>
            </a:r>
            <a:r>
              <a:rPr lang="pt-PT" b="0" dirty="0" err="1">
                <a:ea typeface="ＭＳ Ｐゴシック" pitchFamily="34" charset="-128"/>
              </a:rPr>
              <a:t>mussel</a:t>
            </a:r>
            <a:r>
              <a:rPr lang="pt-PT" b="0" dirty="0">
                <a:ea typeface="ＭＳ Ｐゴシック" pitchFamily="34" charset="-128"/>
              </a:rPr>
              <a:t>, </a:t>
            </a:r>
            <a:r>
              <a:rPr lang="pt-PT" b="0" dirty="0" smtClean="0">
                <a:ea typeface="ＭＳ Ｐゴシック" pitchFamily="34" charset="-128"/>
              </a:rPr>
              <a:t>...</a:t>
            </a:r>
            <a:endParaRPr lang="pt-PT" b="0" dirty="0">
              <a:ea typeface="ＭＳ Ｐゴシック" pitchFamily="34" charset="-128"/>
            </a:endParaRPr>
          </a:p>
        </p:txBody>
      </p:sp>
      <p:grpSp>
        <p:nvGrpSpPr>
          <p:cNvPr id="2" name="Group 17"/>
          <p:cNvGrpSpPr>
            <a:grpSpLocks/>
          </p:cNvGrpSpPr>
          <p:nvPr/>
        </p:nvGrpSpPr>
        <p:grpSpPr bwMode="auto">
          <a:xfrm>
            <a:off x="6877050" y="1641946"/>
            <a:ext cx="2209800" cy="425450"/>
            <a:chOff x="4252" y="1172"/>
            <a:chExt cx="1392" cy="268"/>
          </a:xfrm>
        </p:grpSpPr>
        <p:sp>
          <p:nvSpPr>
            <p:cNvPr id="88082" name="Line 18"/>
            <p:cNvSpPr>
              <a:spLocks noChangeShapeType="1"/>
            </p:cNvSpPr>
            <p:nvPr/>
          </p:nvSpPr>
          <p:spPr bwMode="auto">
            <a:xfrm flipV="1">
              <a:off x="4336" y="1172"/>
              <a:ext cx="0" cy="96"/>
            </a:xfrm>
            <a:prstGeom prst="line">
              <a:avLst/>
            </a:prstGeom>
            <a:noFill/>
            <a:ln w="9525">
              <a:solidFill>
                <a:schemeClr val="bg1"/>
              </a:solidFill>
              <a:round/>
              <a:headEnd/>
              <a:tailEnd/>
            </a:ln>
          </p:spPr>
          <p:txBody>
            <a:bodyPr/>
            <a:lstStyle/>
            <a:p>
              <a:pPr eaLnBrk="1" hangingPunct="1">
                <a:defRPr/>
              </a:pPr>
              <a:endParaRPr lang="en-US" sz="2400" b="0">
                <a:solidFill>
                  <a:srgbClr val="000000"/>
                </a:solidFill>
                <a:latin typeface="Times New Roman" pitchFamily="18" charset="0"/>
                <a:ea typeface="ＭＳ Ｐゴシック" pitchFamily="34" charset="-128"/>
              </a:endParaRPr>
            </a:p>
          </p:txBody>
        </p:sp>
        <p:sp>
          <p:nvSpPr>
            <p:cNvPr id="88083" name="Line 19"/>
            <p:cNvSpPr>
              <a:spLocks noChangeShapeType="1"/>
            </p:cNvSpPr>
            <p:nvPr/>
          </p:nvSpPr>
          <p:spPr bwMode="auto">
            <a:xfrm flipV="1">
              <a:off x="4940" y="1176"/>
              <a:ext cx="0" cy="96"/>
            </a:xfrm>
            <a:prstGeom prst="line">
              <a:avLst/>
            </a:prstGeom>
            <a:noFill/>
            <a:ln w="9525">
              <a:solidFill>
                <a:schemeClr val="bg1"/>
              </a:solidFill>
              <a:round/>
              <a:headEnd/>
              <a:tailEnd/>
            </a:ln>
          </p:spPr>
          <p:txBody>
            <a:bodyPr/>
            <a:lstStyle/>
            <a:p>
              <a:pPr eaLnBrk="1" hangingPunct="1">
                <a:defRPr/>
              </a:pPr>
              <a:endParaRPr lang="en-US" sz="2400" b="0">
                <a:solidFill>
                  <a:srgbClr val="000000"/>
                </a:solidFill>
                <a:latin typeface="Times New Roman" pitchFamily="18" charset="0"/>
                <a:ea typeface="ＭＳ Ｐゴシック" pitchFamily="34" charset="-128"/>
              </a:endParaRPr>
            </a:p>
          </p:txBody>
        </p:sp>
        <p:sp>
          <p:nvSpPr>
            <p:cNvPr id="88084" name="Line 20"/>
            <p:cNvSpPr>
              <a:spLocks noChangeShapeType="1"/>
            </p:cNvSpPr>
            <p:nvPr/>
          </p:nvSpPr>
          <p:spPr bwMode="auto">
            <a:xfrm flipV="1">
              <a:off x="5444" y="1176"/>
              <a:ext cx="0" cy="96"/>
            </a:xfrm>
            <a:prstGeom prst="line">
              <a:avLst/>
            </a:prstGeom>
            <a:noFill/>
            <a:ln w="9525">
              <a:solidFill>
                <a:schemeClr val="bg1"/>
              </a:solidFill>
              <a:round/>
              <a:headEnd/>
              <a:tailEnd/>
            </a:ln>
          </p:spPr>
          <p:txBody>
            <a:bodyPr/>
            <a:lstStyle/>
            <a:p>
              <a:pPr eaLnBrk="1" hangingPunct="1">
                <a:defRPr/>
              </a:pPr>
              <a:endParaRPr lang="en-US" sz="2400" b="0">
                <a:solidFill>
                  <a:srgbClr val="000000"/>
                </a:solidFill>
                <a:latin typeface="Times New Roman" pitchFamily="18" charset="0"/>
                <a:ea typeface="ＭＳ Ｐゴシック" pitchFamily="34" charset="-128"/>
              </a:endParaRPr>
            </a:p>
          </p:txBody>
        </p:sp>
        <p:sp>
          <p:nvSpPr>
            <p:cNvPr id="88085" name="Rectangle 21"/>
            <p:cNvSpPr>
              <a:spLocks noChangeArrowheads="1"/>
            </p:cNvSpPr>
            <p:nvPr/>
          </p:nvSpPr>
          <p:spPr bwMode="auto">
            <a:xfrm>
              <a:off x="4252" y="1267"/>
              <a:ext cx="169" cy="173"/>
            </a:xfrm>
            <a:prstGeom prst="rect">
              <a:avLst/>
            </a:prstGeom>
            <a:noFill/>
            <a:ln w="9525">
              <a:noFill/>
              <a:miter lim="800000"/>
              <a:headEnd/>
              <a:tailEnd/>
            </a:ln>
          </p:spPr>
          <p:txBody>
            <a:bodyPr wrap="none">
              <a:spAutoFit/>
            </a:bodyPr>
            <a:lstStyle/>
            <a:p>
              <a:pPr eaLnBrk="1" hangingPunct="1">
                <a:defRPr/>
              </a:pPr>
              <a:r>
                <a:rPr lang="pt-PT" sz="1200" b="0">
                  <a:solidFill>
                    <a:srgbClr val="FFFFFF"/>
                  </a:solidFill>
                  <a:ea typeface="ＭＳ Ｐゴシック" pitchFamily="34" charset="-128"/>
                </a:rPr>
                <a:t>0</a:t>
              </a:r>
              <a:endParaRPr lang="en-US" sz="1200" b="0">
                <a:solidFill>
                  <a:srgbClr val="FFFFFF"/>
                </a:solidFill>
                <a:ea typeface="ＭＳ Ｐゴシック" pitchFamily="34" charset="-128"/>
              </a:endParaRPr>
            </a:p>
          </p:txBody>
        </p:sp>
        <p:sp>
          <p:nvSpPr>
            <p:cNvPr id="88086" name="Rectangle 22"/>
            <p:cNvSpPr>
              <a:spLocks noChangeArrowheads="1"/>
            </p:cNvSpPr>
            <p:nvPr/>
          </p:nvSpPr>
          <p:spPr bwMode="auto">
            <a:xfrm>
              <a:off x="4821" y="1261"/>
              <a:ext cx="249" cy="173"/>
            </a:xfrm>
            <a:prstGeom prst="rect">
              <a:avLst/>
            </a:prstGeom>
            <a:noFill/>
            <a:ln w="9525">
              <a:noFill/>
              <a:miter lim="800000"/>
              <a:headEnd/>
              <a:tailEnd/>
            </a:ln>
          </p:spPr>
          <p:txBody>
            <a:bodyPr wrap="none">
              <a:spAutoFit/>
            </a:bodyPr>
            <a:lstStyle/>
            <a:p>
              <a:pPr eaLnBrk="1" hangingPunct="1">
                <a:defRPr/>
              </a:pPr>
              <a:r>
                <a:rPr lang="pt-PT" sz="1200" b="0">
                  <a:solidFill>
                    <a:srgbClr val="FFFFFF"/>
                  </a:solidFill>
                  <a:ea typeface="ＭＳ Ｐゴシック" pitchFamily="34" charset="-128"/>
                </a:rPr>
                <a:t>1.6</a:t>
              </a:r>
              <a:endParaRPr lang="en-US" sz="1200" b="0">
                <a:solidFill>
                  <a:srgbClr val="FFFFFF"/>
                </a:solidFill>
                <a:ea typeface="ＭＳ Ｐゴシック" pitchFamily="34" charset="-128"/>
              </a:endParaRPr>
            </a:p>
          </p:txBody>
        </p:sp>
        <p:sp>
          <p:nvSpPr>
            <p:cNvPr id="88087" name="Rectangle 23"/>
            <p:cNvSpPr>
              <a:spLocks noChangeArrowheads="1"/>
            </p:cNvSpPr>
            <p:nvPr/>
          </p:nvSpPr>
          <p:spPr bwMode="auto">
            <a:xfrm>
              <a:off x="5240" y="1261"/>
              <a:ext cx="404" cy="173"/>
            </a:xfrm>
            <a:prstGeom prst="rect">
              <a:avLst/>
            </a:prstGeom>
            <a:noFill/>
            <a:ln w="9525">
              <a:noFill/>
              <a:miter lim="800000"/>
              <a:headEnd/>
              <a:tailEnd/>
            </a:ln>
          </p:spPr>
          <p:txBody>
            <a:bodyPr wrap="none">
              <a:spAutoFit/>
            </a:bodyPr>
            <a:lstStyle/>
            <a:p>
              <a:pPr eaLnBrk="1" hangingPunct="1">
                <a:defRPr/>
              </a:pPr>
              <a:r>
                <a:rPr lang="pt-PT" sz="1200" b="0">
                  <a:solidFill>
                    <a:srgbClr val="FFFFFF"/>
                  </a:solidFill>
                  <a:ea typeface="ＭＳ Ｐゴシック" pitchFamily="34" charset="-128"/>
                </a:rPr>
                <a:t>3.2 km</a:t>
              </a:r>
              <a:endParaRPr lang="en-US" sz="1200" b="0">
                <a:solidFill>
                  <a:srgbClr val="FFFFFF"/>
                </a:solidFill>
                <a:ea typeface="ＭＳ Ｐゴシック" pitchFamily="34" charset="-128"/>
              </a:endParaRPr>
            </a:p>
          </p:txBody>
        </p:sp>
        <p:sp>
          <p:nvSpPr>
            <p:cNvPr id="88088" name="Line 24"/>
            <p:cNvSpPr>
              <a:spLocks noChangeShapeType="1"/>
            </p:cNvSpPr>
            <p:nvPr/>
          </p:nvSpPr>
          <p:spPr bwMode="auto">
            <a:xfrm>
              <a:off x="4336" y="1272"/>
              <a:ext cx="1104" cy="0"/>
            </a:xfrm>
            <a:prstGeom prst="line">
              <a:avLst/>
            </a:prstGeom>
            <a:noFill/>
            <a:ln w="9525">
              <a:solidFill>
                <a:schemeClr val="bg1"/>
              </a:solidFill>
              <a:round/>
              <a:headEnd/>
              <a:tailEnd/>
            </a:ln>
          </p:spPr>
          <p:txBody>
            <a:bodyPr/>
            <a:lstStyle/>
            <a:p>
              <a:pPr eaLnBrk="1" hangingPunct="1">
                <a:defRPr/>
              </a:pPr>
              <a:endParaRPr lang="en-US" sz="2400" b="0">
                <a:solidFill>
                  <a:srgbClr val="000000"/>
                </a:solidFill>
                <a:latin typeface="Times New Roman" pitchFamily="18" charset="0"/>
                <a:ea typeface="ＭＳ Ｐゴシック" pitchFamily="34" charset="-128"/>
              </a:endParaRPr>
            </a:p>
          </p:txBody>
        </p:sp>
      </p:grpSp>
      <p:sp>
        <p:nvSpPr>
          <p:cNvPr id="25" name="Title 12"/>
          <p:cNvSpPr txBox="1">
            <a:spLocks/>
          </p:cNvSpPr>
          <p:nvPr/>
        </p:nvSpPr>
        <p:spPr>
          <a:xfrm>
            <a:off x="304800" y="260648"/>
            <a:ext cx="8723313"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smtClean="0"/>
              <a:t>IV-M: </a:t>
            </a:r>
            <a:r>
              <a:rPr lang="en-US" sz="3200" dirty="0"/>
              <a:t>Offshore </a:t>
            </a:r>
            <a:r>
              <a:rPr lang="en-US" sz="3200" dirty="0" smtClean="0"/>
              <a:t>aquaculture Pilot in Portugal - IMTA</a:t>
            </a:r>
          </a:p>
        </p:txBody>
      </p:sp>
    </p:spTree>
    <p:extLst>
      <p:ext uri="{BB962C8B-B14F-4D97-AF65-F5344CB8AC3E}">
        <p14:creationId xmlns:p14="http://schemas.microsoft.com/office/powerpoint/2010/main" val="12127721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277278" y="1870582"/>
            <a:ext cx="8571834" cy="2899513"/>
          </a:xfrm>
          <a:prstGeom prst="rect">
            <a:avLst/>
          </a:prstGeom>
          <a:solidFill>
            <a:schemeClr val="accent5">
              <a:lumMod val="75000"/>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277278" y="5063699"/>
            <a:ext cx="8571834" cy="1722888"/>
          </a:xfrm>
          <a:prstGeom prst="rect">
            <a:avLst/>
          </a:prstGeom>
          <a:solidFill>
            <a:srgbClr val="00FFC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bwMode="auto">
          <a:xfrm>
            <a:off x="492624" y="2276872"/>
            <a:ext cx="3143272" cy="1357322"/>
          </a:xfrm>
          <a:prstGeom prst="rect">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5" name="Oval 4"/>
          <p:cNvSpPr/>
          <p:nvPr/>
        </p:nvSpPr>
        <p:spPr bwMode="auto">
          <a:xfrm>
            <a:off x="6046465" y="2909942"/>
            <a:ext cx="2549390" cy="142876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6" name="Rectangle 5"/>
          <p:cNvSpPr/>
          <p:nvPr/>
        </p:nvSpPr>
        <p:spPr>
          <a:xfrm>
            <a:off x="1157152" y="1876762"/>
            <a:ext cx="1814215" cy="400110"/>
          </a:xfrm>
          <a:prstGeom prst="rect">
            <a:avLst/>
          </a:prstGeom>
        </p:spPr>
        <p:txBody>
          <a:bodyPr wrap="none">
            <a:spAutoFit/>
          </a:bodyPr>
          <a:lstStyle/>
          <a:p>
            <a:r>
              <a:rPr lang="en-US" sz="2000" b="0" dirty="0" smtClean="0">
                <a:solidFill>
                  <a:srgbClr val="333399"/>
                </a:solidFill>
                <a:latin typeface="Arial" pitchFamily="34" charset="0"/>
              </a:rPr>
              <a:t>IMTA - APPAA</a:t>
            </a:r>
            <a:endParaRPr lang="en-US" sz="2000" b="0" dirty="0">
              <a:solidFill>
                <a:srgbClr val="333399"/>
              </a:solidFill>
              <a:latin typeface="Arial" pitchFamily="34" charset="0"/>
            </a:endParaRPr>
          </a:p>
        </p:txBody>
      </p:sp>
      <p:sp>
        <p:nvSpPr>
          <p:cNvPr id="7" name="Rectangle 6"/>
          <p:cNvSpPr/>
          <p:nvPr/>
        </p:nvSpPr>
        <p:spPr>
          <a:xfrm>
            <a:off x="5940152" y="2130246"/>
            <a:ext cx="2935419" cy="707886"/>
          </a:xfrm>
          <a:prstGeom prst="rect">
            <a:avLst/>
          </a:prstGeom>
        </p:spPr>
        <p:txBody>
          <a:bodyPr wrap="none">
            <a:spAutoFit/>
          </a:bodyPr>
          <a:lstStyle/>
          <a:p>
            <a:r>
              <a:rPr lang="en-US" sz="2000" b="0" dirty="0">
                <a:solidFill>
                  <a:srgbClr val="333399"/>
                </a:solidFill>
                <a:latin typeface="Arial" pitchFamily="34" charset="0"/>
              </a:rPr>
              <a:t>Stocks </a:t>
            </a:r>
            <a:r>
              <a:rPr lang="en-US" sz="2000" b="0" dirty="0" err="1">
                <a:solidFill>
                  <a:srgbClr val="333399"/>
                </a:solidFill>
                <a:latin typeface="Arial" pitchFamily="34" charset="0"/>
              </a:rPr>
              <a:t>selvagens</a:t>
            </a:r>
            <a:endParaRPr lang="en-US" sz="2000" b="0" dirty="0">
              <a:solidFill>
                <a:srgbClr val="333399"/>
              </a:solidFill>
              <a:latin typeface="Arial" pitchFamily="34" charset="0"/>
            </a:endParaRPr>
          </a:p>
          <a:p>
            <a:r>
              <a:rPr lang="en-US" sz="2000" b="0" dirty="0" err="1">
                <a:solidFill>
                  <a:srgbClr val="333399"/>
                </a:solidFill>
                <a:latin typeface="Arial" pitchFamily="34" charset="0"/>
              </a:rPr>
              <a:t>Reservatórios</a:t>
            </a:r>
            <a:r>
              <a:rPr lang="en-US" sz="2000" b="0" dirty="0">
                <a:solidFill>
                  <a:srgbClr val="333399"/>
                </a:solidFill>
                <a:latin typeface="Arial" pitchFamily="34" charset="0"/>
              </a:rPr>
              <a:t> </a:t>
            </a:r>
            <a:r>
              <a:rPr lang="en-US" sz="2000" b="0" dirty="0" err="1">
                <a:solidFill>
                  <a:srgbClr val="333399"/>
                </a:solidFill>
                <a:latin typeface="Arial" pitchFamily="34" charset="0"/>
              </a:rPr>
              <a:t>genéticos</a:t>
            </a:r>
            <a:endParaRPr lang="en-US" sz="2000" b="0" dirty="0">
              <a:solidFill>
                <a:srgbClr val="333399"/>
              </a:solidFill>
              <a:latin typeface="Arial" pitchFamily="34" charset="0"/>
            </a:endParaRPr>
          </a:p>
        </p:txBody>
      </p:sp>
      <p:sp>
        <p:nvSpPr>
          <p:cNvPr id="10" name="Rectangle 9"/>
          <p:cNvSpPr/>
          <p:nvPr/>
        </p:nvSpPr>
        <p:spPr>
          <a:xfrm>
            <a:off x="2699792" y="3847981"/>
            <a:ext cx="3672408" cy="877163"/>
          </a:xfrm>
          <a:prstGeom prst="rect">
            <a:avLst/>
          </a:prstGeom>
        </p:spPr>
        <p:txBody>
          <a:bodyPr wrap="square">
            <a:spAutoFit/>
          </a:bodyPr>
          <a:lstStyle/>
          <a:p>
            <a:pPr algn="ctr"/>
            <a:r>
              <a:rPr lang="pt-PT" sz="1700" dirty="0" smtClean="0">
                <a:solidFill>
                  <a:srgbClr val="FF0000"/>
                </a:solidFill>
                <a:latin typeface="Arial" pitchFamily="34" charset="0"/>
              </a:rPr>
              <a:t>-Transporte </a:t>
            </a:r>
            <a:r>
              <a:rPr lang="pt-PT" sz="1700" dirty="0">
                <a:solidFill>
                  <a:srgbClr val="FF0000"/>
                </a:solidFill>
                <a:latin typeface="Arial" pitchFamily="34" charset="0"/>
              </a:rPr>
              <a:t>de stock por produtores </a:t>
            </a:r>
            <a:r>
              <a:rPr lang="pt-PT" sz="1700" dirty="0" smtClean="0">
                <a:solidFill>
                  <a:srgbClr val="FF0000"/>
                </a:solidFill>
                <a:latin typeface="Arial" pitchFamily="34" charset="0"/>
              </a:rPr>
              <a:t>-</a:t>
            </a:r>
            <a:r>
              <a:rPr lang="en-US" sz="1700" dirty="0" err="1" smtClean="0">
                <a:solidFill>
                  <a:srgbClr val="FF0000"/>
                </a:solidFill>
                <a:latin typeface="Arial" pitchFamily="34" charset="0"/>
              </a:rPr>
              <a:t>Peixes</a:t>
            </a:r>
            <a:r>
              <a:rPr lang="en-US" sz="1700" dirty="0">
                <a:solidFill>
                  <a:srgbClr val="FF0000"/>
                </a:solidFill>
                <a:latin typeface="Arial" pitchFamily="34" charset="0"/>
              </a:rPr>
              <a:t>: </a:t>
            </a:r>
            <a:r>
              <a:rPr lang="en-US" sz="1700" dirty="0" err="1">
                <a:solidFill>
                  <a:srgbClr val="FF0000"/>
                </a:solidFill>
                <a:latin typeface="Arial" pitchFamily="34" charset="0"/>
              </a:rPr>
              <a:t>fugas</a:t>
            </a:r>
            <a:r>
              <a:rPr lang="en-US" sz="1700" dirty="0">
                <a:solidFill>
                  <a:srgbClr val="FF0000"/>
                </a:solidFill>
                <a:latin typeface="Arial" pitchFamily="34" charset="0"/>
              </a:rPr>
              <a:t> e </a:t>
            </a:r>
            <a:r>
              <a:rPr lang="en-US" sz="1700" dirty="0" err="1">
                <a:solidFill>
                  <a:srgbClr val="FF0000"/>
                </a:solidFill>
                <a:latin typeface="Arial" pitchFamily="34" charset="0"/>
              </a:rPr>
              <a:t>migrações</a:t>
            </a:r>
            <a:endParaRPr lang="en-US" sz="1700" dirty="0">
              <a:solidFill>
                <a:srgbClr val="FF0000"/>
              </a:solidFill>
              <a:latin typeface="Arial" pitchFamily="34" charset="0"/>
            </a:endParaRPr>
          </a:p>
          <a:p>
            <a:pPr algn="ctr"/>
            <a:r>
              <a:rPr lang="pt-PT" sz="1700" dirty="0" smtClean="0">
                <a:solidFill>
                  <a:srgbClr val="FF0000"/>
                </a:solidFill>
                <a:latin typeface="Arial" pitchFamily="34" charset="0"/>
              </a:rPr>
              <a:t>-Conectividade </a:t>
            </a:r>
            <a:r>
              <a:rPr lang="pt-PT" sz="1700" dirty="0">
                <a:solidFill>
                  <a:srgbClr val="FF0000"/>
                </a:solidFill>
                <a:latin typeface="Arial" pitchFamily="34" charset="0"/>
              </a:rPr>
              <a:t>hidrodinâmica</a:t>
            </a:r>
          </a:p>
        </p:txBody>
      </p:sp>
      <p:sp>
        <p:nvSpPr>
          <p:cNvPr id="12" name="Rounded Rectangle 11"/>
          <p:cNvSpPr/>
          <p:nvPr/>
        </p:nvSpPr>
        <p:spPr bwMode="auto">
          <a:xfrm>
            <a:off x="635500" y="2419748"/>
            <a:ext cx="285752" cy="428628"/>
          </a:xfrm>
          <a:prstGeom prst="roundRect">
            <a:avLst/>
          </a:prstGeom>
          <a:solidFill>
            <a:srgbClr val="4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13" name="Rounded Rectangle 12"/>
          <p:cNvSpPr/>
          <p:nvPr/>
        </p:nvSpPr>
        <p:spPr bwMode="auto">
          <a:xfrm>
            <a:off x="635500" y="3110002"/>
            <a:ext cx="285752" cy="428628"/>
          </a:xfrm>
          <a:prstGeom prst="roundRect">
            <a:avLst/>
          </a:prstGeom>
          <a:solidFill>
            <a:srgbClr val="4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14" name="Rounded Rectangle 13"/>
          <p:cNvSpPr/>
          <p:nvPr/>
        </p:nvSpPr>
        <p:spPr bwMode="auto">
          <a:xfrm>
            <a:off x="3207268" y="2419748"/>
            <a:ext cx="285752" cy="428628"/>
          </a:xfrm>
          <a:prstGeom prst="roundRect">
            <a:avLst/>
          </a:prstGeom>
          <a:solidFill>
            <a:srgbClr val="4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15" name="Rounded Rectangle 14"/>
          <p:cNvSpPr/>
          <p:nvPr/>
        </p:nvSpPr>
        <p:spPr bwMode="auto">
          <a:xfrm>
            <a:off x="1278442" y="2419748"/>
            <a:ext cx="285752" cy="428628"/>
          </a:xfrm>
          <a:prstGeom prst="round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16" name="Rounded Rectangle 15"/>
          <p:cNvSpPr/>
          <p:nvPr/>
        </p:nvSpPr>
        <p:spPr bwMode="auto">
          <a:xfrm>
            <a:off x="1921384" y="2419748"/>
            <a:ext cx="285752" cy="428628"/>
          </a:xfrm>
          <a:prstGeom prst="round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17" name="Rounded Rectangle 16"/>
          <p:cNvSpPr/>
          <p:nvPr/>
        </p:nvSpPr>
        <p:spPr bwMode="auto">
          <a:xfrm>
            <a:off x="2564326" y="2419748"/>
            <a:ext cx="285752" cy="428628"/>
          </a:xfrm>
          <a:prstGeom prst="round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cxnSp>
        <p:nvCxnSpPr>
          <p:cNvPr id="18" name="Elbow Connector 17"/>
          <p:cNvCxnSpPr/>
          <p:nvPr/>
        </p:nvCxnSpPr>
        <p:spPr bwMode="auto">
          <a:xfrm>
            <a:off x="1171191" y="2705500"/>
            <a:ext cx="1857388" cy="1588"/>
          </a:xfrm>
          <a:prstGeom prst="bentConnector3">
            <a:avLst>
              <a:gd name="adj1" fmla="val 50000"/>
            </a:avLst>
          </a:prstGeom>
          <a:solidFill>
            <a:schemeClr val="accent1"/>
          </a:solidFill>
          <a:ln w="28575" cap="flat" cmpd="sng" algn="ctr">
            <a:solidFill>
              <a:srgbClr val="FF0000"/>
            </a:solidFill>
            <a:prstDash val="solid"/>
            <a:round/>
            <a:headEnd type="arrow" w="med" len="med"/>
            <a:tailEnd type="arrow" w="med" len="med"/>
          </a:ln>
          <a:effectLst/>
        </p:spPr>
      </p:cxnSp>
      <p:sp>
        <p:nvSpPr>
          <p:cNvPr id="20" name="Rounded Rectangle 19"/>
          <p:cNvSpPr/>
          <p:nvPr/>
        </p:nvSpPr>
        <p:spPr bwMode="auto">
          <a:xfrm>
            <a:off x="3428992" y="5643578"/>
            <a:ext cx="285752" cy="428628"/>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21" name="Freeform 20"/>
          <p:cNvSpPr/>
          <p:nvPr/>
        </p:nvSpPr>
        <p:spPr bwMode="auto">
          <a:xfrm>
            <a:off x="279690" y="4869160"/>
            <a:ext cx="2667190" cy="86828"/>
          </a:xfrm>
          <a:custGeom>
            <a:avLst/>
            <a:gdLst>
              <a:gd name="connsiteX0" fmla="*/ 0 w 4037610"/>
              <a:gd name="connsiteY0" fmla="*/ 138546 h 263237"/>
              <a:gd name="connsiteX1" fmla="*/ 605641 w 4037610"/>
              <a:gd name="connsiteY1" fmla="*/ 257299 h 263237"/>
              <a:gd name="connsiteX2" fmla="*/ 1377537 w 4037610"/>
              <a:gd name="connsiteY2" fmla="*/ 102920 h 263237"/>
              <a:gd name="connsiteX3" fmla="*/ 2719449 w 4037610"/>
              <a:gd name="connsiteY3" fmla="*/ 114795 h 263237"/>
              <a:gd name="connsiteX4" fmla="*/ 3503221 w 4037610"/>
              <a:gd name="connsiteY4" fmla="*/ 7917 h 263237"/>
              <a:gd name="connsiteX5" fmla="*/ 4037610 w 4037610"/>
              <a:gd name="connsiteY5" fmla="*/ 67294 h 26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7610" h="263237">
                <a:moveTo>
                  <a:pt x="0" y="138546"/>
                </a:moveTo>
                <a:cubicBezTo>
                  <a:pt x="188026" y="200891"/>
                  <a:pt x="376052" y="263237"/>
                  <a:pt x="605641" y="257299"/>
                </a:cubicBezTo>
                <a:cubicBezTo>
                  <a:pt x="835230" y="251361"/>
                  <a:pt x="1025236" y="126671"/>
                  <a:pt x="1377537" y="102920"/>
                </a:cubicBezTo>
                <a:cubicBezTo>
                  <a:pt x="1729838" y="79169"/>
                  <a:pt x="2365168" y="130629"/>
                  <a:pt x="2719449" y="114795"/>
                </a:cubicBezTo>
                <a:cubicBezTo>
                  <a:pt x="3073730" y="98961"/>
                  <a:pt x="3283528" y="15834"/>
                  <a:pt x="3503221" y="7917"/>
                </a:cubicBezTo>
                <a:cubicBezTo>
                  <a:pt x="3722915" y="0"/>
                  <a:pt x="3880262" y="33647"/>
                  <a:pt x="4037610" y="67294"/>
                </a:cubicBezTo>
              </a:path>
            </a:pathLst>
          </a:custGeom>
          <a:noFill/>
          <a:ln w="1016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22" name="Freeform 21"/>
          <p:cNvSpPr/>
          <p:nvPr/>
        </p:nvSpPr>
        <p:spPr bwMode="auto">
          <a:xfrm rot="211540">
            <a:off x="6165583" y="4866928"/>
            <a:ext cx="2667178" cy="178119"/>
          </a:xfrm>
          <a:custGeom>
            <a:avLst/>
            <a:gdLst>
              <a:gd name="connsiteX0" fmla="*/ 0 w 4037610"/>
              <a:gd name="connsiteY0" fmla="*/ 138546 h 263237"/>
              <a:gd name="connsiteX1" fmla="*/ 605641 w 4037610"/>
              <a:gd name="connsiteY1" fmla="*/ 257299 h 263237"/>
              <a:gd name="connsiteX2" fmla="*/ 1377537 w 4037610"/>
              <a:gd name="connsiteY2" fmla="*/ 102920 h 263237"/>
              <a:gd name="connsiteX3" fmla="*/ 2719449 w 4037610"/>
              <a:gd name="connsiteY3" fmla="*/ 114795 h 263237"/>
              <a:gd name="connsiteX4" fmla="*/ 3503221 w 4037610"/>
              <a:gd name="connsiteY4" fmla="*/ 7917 h 263237"/>
              <a:gd name="connsiteX5" fmla="*/ 4037610 w 4037610"/>
              <a:gd name="connsiteY5" fmla="*/ 67294 h 26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7610" h="263237">
                <a:moveTo>
                  <a:pt x="0" y="138546"/>
                </a:moveTo>
                <a:cubicBezTo>
                  <a:pt x="188026" y="200891"/>
                  <a:pt x="376052" y="263237"/>
                  <a:pt x="605641" y="257299"/>
                </a:cubicBezTo>
                <a:cubicBezTo>
                  <a:pt x="835230" y="251361"/>
                  <a:pt x="1025236" y="126671"/>
                  <a:pt x="1377537" y="102920"/>
                </a:cubicBezTo>
                <a:cubicBezTo>
                  <a:pt x="1729838" y="79169"/>
                  <a:pt x="2365168" y="130629"/>
                  <a:pt x="2719449" y="114795"/>
                </a:cubicBezTo>
                <a:cubicBezTo>
                  <a:pt x="3073730" y="98961"/>
                  <a:pt x="3283528" y="15834"/>
                  <a:pt x="3503221" y="7917"/>
                </a:cubicBezTo>
                <a:cubicBezTo>
                  <a:pt x="3722915" y="0"/>
                  <a:pt x="3880262" y="33647"/>
                  <a:pt x="4037610" y="67294"/>
                </a:cubicBezTo>
              </a:path>
            </a:pathLst>
          </a:custGeom>
          <a:noFill/>
          <a:ln w="1016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cxnSp>
        <p:nvCxnSpPr>
          <p:cNvPr id="23" name="Elbow Connector 22"/>
          <p:cNvCxnSpPr/>
          <p:nvPr/>
        </p:nvCxnSpPr>
        <p:spPr bwMode="auto">
          <a:xfrm flipH="1" flipV="1">
            <a:off x="2564326" y="3634194"/>
            <a:ext cx="1007544" cy="2152261"/>
          </a:xfrm>
          <a:prstGeom prst="straightConnector1">
            <a:avLst/>
          </a:prstGeom>
          <a:solidFill>
            <a:schemeClr val="accent1"/>
          </a:solidFill>
          <a:ln w="28575" cap="flat" cmpd="sng" algn="ctr">
            <a:solidFill>
              <a:srgbClr val="FF0000"/>
            </a:solidFill>
            <a:prstDash val="solid"/>
            <a:round/>
            <a:headEnd type="arrow" w="med" len="med"/>
            <a:tailEnd type="arrow" w="med" len="med"/>
          </a:ln>
          <a:effectLst/>
        </p:spPr>
      </p:cxnSp>
      <p:cxnSp>
        <p:nvCxnSpPr>
          <p:cNvPr id="27" name="Elbow Connector 22"/>
          <p:cNvCxnSpPr/>
          <p:nvPr/>
        </p:nvCxnSpPr>
        <p:spPr bwMode="auto">
          <a:xfrm flipV="1">
            <a:off x="5357818" y="4118951"/>
            <a:ext cx="1172039" cy="1541157"/>
          </a:xfrm>
          <a:prstGeom prst="straightConnector1">
            <a:avLst/>
          </a:prstGeom>
          <a:solidFill>
            <a:schemeClr val="accent1"/>
          </a:solidFill>
          <a:ln w="28575" cap="flat" cmpd="sng" algn="ctr">
            <a:solidFill>
              <a:srgbClr val="FF0000"/>
            </a:solidFill>
            <a:prstDash val="solid"/>
            <a:round/>
            <a:headEnd type="arrow" w="med" len="med"/>
            <a:tailEnd type="arrow" w="med" len="med"/>
          </a:ln>
          <a:effectLst/>
        </p:spPr>
      </p:cxnSp>
      <p:sp>
        <p:nvSpPr>
          <p:cNvPr id="32" name="Rectangle 31"/>
          <p:cNvSpPr/>
          <p:nvPr/>
        </p:nvSpPr>
        <p:spPr>
          <a:xfrm>
            <a:off x="2148148" y="6386476"/>
            <a:ext cx="2908168" cy="400110"/>
          </a:xfrm>
          <a:prstGeom prst="rect">
            <a:avLst/>
          </a:prstGeom>
        </p:spPr>
        <p:txBody>
          <a:bodyPr wrap="none">
            <a:spAutoFit/>
          </a:bodyPr>
          <a:lstStyle/>
          <a:p>
            <a:r>
              <a:rPr lang="en-US" sz="2000" b="0" dirty="0" err="1">
                <a:solidFill>
                  <a:srgbClr val="333399"/>
                </a:solidFill>
                <a:latin typeface="Arial" pitchFamily="34" charset="0"/>
              </a:rPr>
              <a:t>Aquacultura</a:t>
            </a:r>
            <a:r>
              <a:rPr lang="en-US" sz="2000" b="0" dirty="0">
                <a:solidFill>
                  <a:srgbClr val="333399"/>
                </a:solidFill>
                <a:latin typeface="Arial" pitchFamily="34" charset="0"/>
              </a:rPr>
              <a:t> de bivalves</a:t>
            </a:r>
          </a:p>
        </p:txBody>
      </p:sp>
      <p:sp>
        <p:nvSpPr>
          <p:cNvPr id="33" name="Rounded Rectangle 32"/>
          <p:cNvSpPr/>
          <p:nvPr/>
        </p:nvSpPr>
        <p:spPr bwMode="auto">
          <a:xfrm>
            <a:off x="4143372" y="5929330"/>
            <a:ext cx="285752" cy="428628"/>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34" name="Rounded Rectangle 33"/>
          <p:cNvSpPr/>
          <p:nvPr/>
        </p:nvSpPr>
        <p:spPr bwMode="auto">
          <a:xfrm>
            <a:off x="5072066" y="6143644"/>
            <a:ext cx="285752" cy="428628"/>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35" name="Rounded Rectangle 34"/>
          <p:cNvSpPr/>
          <p:nvPr/>
        </p:nvSpPr>
        <p:spPr bwMode="auto">
          <a:xfrm>
            <a:off x="7858148" y="5929330"/>
            <a:ext cx="285752" cy="428628"/>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36" name="Rounded Rectangle 35"/>
          <p:cNvSpPr/>
          <p:nvPr/>
        </p:nvSpPr>
        <p:spPr bwMode="auto">
          <a:xfrm>
            <a:off x="714348" y="5715016"/>
            <a:ext cx="285752" cy="428628"/>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cxnSp>
        <p:nvCxnSpPr>
          <p:cNvPr id="37" name="Elbow Connector 22"/>
          <p:cNvCxnSpPr/>
          <p:nvPr/>
        </p:nvCxnSpPr>
        <p:spPr bwMode="auto">
          <a:xfrm rot="10800000">
            <a:off x="785786" y="5929330"/>
            <a:ext cx="2795608" cy="9524"/>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sp>
        <p:nvSpPr>
          <p:cNvPr id="39" name="Rectangle 38"/>
          <p:cNvSpPr/>
          <p:nvPr/>
        </p:nvSpPr>
        <p:spPr>
          <a:xfrm>
            <a:off x="1672548" y="5500702"/>
            <a:ext cx="1361270" cy="400110"/>
          </a:xfrm>
          <a:prstGeom prst="rect">
            <a:avLst/>
          </a:prstGeom>
        </p:spPr>
        <p:txBody>
          <a:bodyPr wrap="none">
            <a:spAutoFit/>
          </a:bodyPr>
          <a:lstStyle/>
          <a:p>
            <a:r>
              <a:rPr lang="en-US" sz="2000" b="0" dirty="0">
                <a:solidFill>
                  <a:srgbClr val="FF0000"/>
                </a:solidFill>
                <a:latin typeface="Arial" pitchFamily="34" charset="0"/>
              </a:rPr>
              <a:t>“Relaying”</a:t>
            </a:r>
          </a:p>
        </p:txBody>
      </p:sp>
      <p:sp>
        <p:nvSpPr>
          <p:cNvPr id="41" name="Rounded Rectangle 40"/>
          <p:cNvSpPr/>
          <p:nvPr/>
        </p:nvSpPr>
        <p:spPr bwMode="auto">
          <a:xfrm>
            <a:off x="1278442" y="3110002"/>
            <a:ext cx="285752" cy="428628"/>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42" name="Rounded Rectangle 41"/>
          <p:cNvSpPr/>
          <p:nvPr/>
        </p:nvSpPr>
        <p:spPr bwMode="auto">
          <a:xfrm>
            <a:off x="3207268" y="3098127"/>
            <a:ext cx="285752" cy="428628"/>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43" name="Rounded Rectangle 42"/>
          <p:cNvSpPr/>
          <p:nvPr/>
        </p:nvSpPr>
        <p:spPr bwMode="auto">
          <a:xfrm>
            <a:off x="5778239" y="1452267"/>
            <a:ext cx="214314" cy="214314"/>
          </a:xfrm>
          <a:prstGeom prst="roundRect">
            <a:avLst/>
          </a:prstGeom>
          <a:solidFill>
            <a:srgbClr val="4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44" name="Rounded Rectangle 43"/>
          <p:cNvSpPr/>
          <p:nvPr/>
        </p:nvSpPr>
        <p:spPr bwMode="auto">
          <a:xfrm>
            <a:off x="7214003" y="1452267"/>
            <a:ext cx="214314" cy="214314"/>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45" name="Rectangle 44"/>
          <p:cNvSpPr/>
          <p:nvPr/>
        </p:nvSpPr>
        <p:spPr>
          <a:xfrm>
            <a:off x="5992553" y="1350876"/>
            <a:ext cx="955711" cy="400110"/>
          </a:xfrm>
          <a:prstGeom prst="rect">
            <a:avLst/>
          </a:prstGeom>
        </p:spPr>
        <p:txBody>
          <a:bodyPr wrap="none">
            <a:spAutoFit/>
          </a:bodyPr>
          <a:lstStyle/>
          <a:p>
            <a:r>
              <a:rPr lang="en-US" sz="2000" b="0" dirty="0" err="1">
                <a:solidFill>
                  <a:srgbClr val="000000"/>
                </a:solidFill>
                <a:latin typeface="Arial" pitchFamily="34" charset="0"/>
              </a:rPr>
              <a:t>Peixes</a:t>
            </a:r>
            <a:endParaRPr lang="en-US" sz="2000" b="0" dirty="0">
              <a:solidFill>
                <a:srgbClr val="000000"/>
              </a:solidFill>
              <a:latin typeface="Arial" pitchFamily="34" charset="0"/>
            </a:endParaRPr>
          </a:p>
        </p:txBody>
      </p:sp>
      <p:sp>
        <p:nvSpPr>
          <p:cNvPr id="46" name="Rectangle 45"/>
          <p:cNvSpPr/>
          <p:nvPr/>
        </p:nvSpPr>
        <p:spPr>
          <a:xfrm>
            <a:off x="7486740" y="1350876"/>
            <a:ext cx="1141659" cy="400110"/>
          </a:xfrm>
          <a:prstGeom prst="rect">
            <a:avLst/>
          </a:prstGeom>
        </p:spPr>
        <p:txBody>
          <a:bodyPr wrap="none">
            <a:spAutoFit/>
          </a:bodyPr>
          <a:lstStyle/>
          <a:p>
            <a:r>
              <a:rPr lang="en-US" sz="2000" b="0" dirty="0">
                <a:solidFill>
                  <a:srgbClr val="000000"/>
                </a:solidFill>
                <a:latin typeface="Arial" pitchFamily="34" charset="0"/>
              </a:rPr>
              <a:t>Bivalves</a:t>
            </a:r>
          </a:p>
        </p:txBody>
      </p:sp>
      <p:sp>
        <p:nvSpPr>
          <p:cNvPr id="47" name="Oval 46"/>
          <p:cNvSpPr/>
          <p:nvPr/>
        </p:nvSpPr>
        <p:spPr bwMode="auto">
          <a:xfrm>
            <a:off x="6790630" y="3338570"/>
            <a:ext cx="785818" cy="285752"/>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48" name="Oval 47"/>
          <p:cNvSpPr/>
          <p:nvPr/>
        </p:nvSpPr>
        <p:spPr bwMode="auto">
          <a:xfrm>
            <a:off x="7237847" y="3833199"/>
            <a:ext cx="785818" cy="285752"/>
          </a:xfrm>
          <a:prstGeom prst="ellipse">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38" name="Rectangle 37"/>
          <p:cNvSpPr/>
          <p:nvPr/>
        </p:nvSpPr>
        <p:spPr>
          <a:xfrm>
            <a:off x="275048" y="4437112"/>
            <a:ext cx="969624" cy="338554"/>
          </a:xfrm>
          <a:prstGeom prst="rect">
            <a:avLst/>
          </a:prstGeom>
        </p:spPr>
        <p:txBody>
          <a:bodyPr wrap="none">
            <a:spAutoFit/>
          </a:bodyPr>
          <a:lstStyle/>
          <a:p>
            <a:r>
              <a:rPr lang="en-US" sz="1600" b="0" dirty="0">
                <a:solidFill>
                  <a:srgbClr val="002060"/>
                </a:solidFill>
                <a:latin typeface="Arial" pitchFamily="34" charset="0"/>
              </a:rPr>
              <a:t>Offshore</a:t>
            </a:r>
          </a:p>
        </p:txBody>
      </p:sp>
      <p:sp>
        <p:nvSpPr>
          <p:cNvPr id="40" name="Rectangle 39"/>
          <p:cNvSpPr/>
          <p:nvPr/>
        </p:nvSpPr>
        <p:spPr>
          <a:xfrm>
            <a:off x="261608" y="5063698"/>
            <a:ext cx="1358064" cy="338554"/>
          </a:xfrm>
          <a:prstGeom prst="rect">
            <a:avLst/>
          </a:prstGeom>
        </p:spPr>
        <p:txBody>
          <a:bodyPr wrap="none">
            <a:spAutoFit/>
          </a:bodyPr>
          <a:lstStyle/>
          <a:p>
            <a:r>
              <a:rPr lang="en-US" sz="1600" b="0" dirty="0" err="1">
                <a:solidFill>
                  <a:srgbClr val="002060"/>
                </a:solidFill>
                <a:latin typeface="Arial" pitchFamily="34" charset="0"/>
              </a:rPr>
              <a:t>Ria</a:t>
            </a:r>
            <a:r>
              <a:rPr lang="en-US" sz="1600" b="0" dirty="0">
                <a:solidFill>
                  <a:srgbClr val="002060"/>
                </a:solidFill>
                <a:latin typeface="Arial" pitchFamily="34" charset="0"/>
              </a:rPr>
              <a:t> Formosa</a:t>
            </a:r>
          </a:p>
        </p:txBody>
      </p:sp>
      <p:sp>
        <p:nvSpPr>
          <p:cNvPr id="49" name="Right Arrow 48"/>
          <p:cNvSpPr/>
          <p:nvPr/>
        </p:nvSpPr>
        <p:spPr bwMode="auto">
          <a:xfrm rot="16200000">
            <a:off x="-342292" y="4761259"/>
            <a:ext cx="1008112" cy="323528"/>
          </a:xfrm>
          <a:prstGeom prst="rightArrow">
            <a:avLst/>
          </a:prstGeom>
          <a:gradFill flip="none" rotWithShape="1">
            <a:gsLst>
              <a:gs pos="0">
                <a:srgbClr val="03D4A8"/>
              </a:gs>
              <a:gs pos="25000">
                <a:srgbClr val="21D6E0"/>
              </a:gs>
              <a:gs pos="75000">
                <a:srgbClr val="0087E6"/>
              </a:gs>
              <a:gs pos="100000">
                <a:srgbClr val="005CB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50" name="Oval 49"/>
          <p:cNvSpPr/>
          <p:nvPr/>
        </p:nvSpPr>
        <p:spPr bwMode="auto">
          <a:xfrm>
            <a:off x="6510350" y="5307478"/>
            <a:ext cx="785818" cy="285752"/>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51" name="Oval 50"/>
          <p:cNvSpPr/>
          <p:nvPr/>
        </p:nvSpPr>
        <p:spPr bwMode="auto">
          <a:xfrm>
            <a:off x="7884368" y="5517232"/>
            <a:ext cx="785818" cy="285752"/>
          </a:xfrm>
          <a:prstGeom prst="ellipse">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52" name="Rectangle 51"/>
          <p:cNvSpPr/>
          <p:nvPr/>
        </p:nvSpPr>
        <p:spPr>
          <a:xfrm>
            <a:off x="970498" y="1350876"/>
            <a:ext cx="1093761" cy="400110"/>
          </a:xfrm>
          <a:prstGeom prst="rect">
            <a:avLst/>
          </a:prstGeom>
        </p:spPr>
        <p:txBody>
          <a:bodyPr wrap="none">
            <a:spAutoFit/>
          </a:bodyPr>
          <a:lstStyle/>
          <a:p>
            <a:r>
              <a:rPr lang="en-US" sz="2000" b="0" dirty="0" err="1">
                <a:solidFill>
                  <a:srgbClr val="000000"/>
                </a:solidFill>
                <a:latin typeface="Arial" pitchFamily="34" charset="0"/>
              </a:rPr>
              <a:t>Viveiros</a:t>
            </a:r>
            <a:endParaRPr lang="en-US" sz="2000" b="0" dirty="0">
              <a:solidFill>
                <a:srgbClr val="000000"/>
              </a:solidFill>
              <a:latin typeface="Arial" pitchFamily="34" charset="0"/>
            </a:endParaRPr>
          </a:p>
        </p:txBody>
      </p:sp>
      <p:sp>
        <p:nvSpPr>
          <p:cNvPr id="53" name="Rectangle 52"/>
          <p:cNvSpPr/>
          <p:nvPr/>
        </p:nvSpPr>
        <p:spPr>
          <a:xfrm>
            <a:off x="2964810" y="1350876"/>
            <a:ext cx="1383712" cy="400110"/>
          </a:xfrm>
          <a:prstGeom prst="rect">
            <a:avLst/>
          </a:prstGeom>
        </p:spPr>
        <p:txBody>
          <a:bodyPr wrap="none">
            <a:spAutoFit/>
          </a:bodyPr>
          <a:lstStyle/>
          <a:p>
            <a:r>
              <a:rPr lang="en-US" sz="2000" b="0" dirty="0" err="1">
                <a:solidFill>
                  <a:srgbClr val="000000"/>
                </a:solidFill>
                <a:latin typeface="Arial" pitchFamily="34" charset="0"/>
              </a:rPr>
              <a:t>Selvagens</a:t>
            </a:r>
            <a:endParaRPr lang="en-US" sz="2000" b="0" dirty="0">
              <a:solidFill>
                <a:srgbClr val="000000"/>
              </a:solidFill>
              <a:latin typeface="Arial" pitchFamily="34" charset="0"/>
            </a:endParaRPr>
          </a:p>
        </p:txBody>
      </p:sp>
      <p:sp>
        <p:nvSpPr>
          <p:cNvPr id="54" name="Rounded Rectangle 53"/>
          <p:cNvSpPr/>
          <p:nvPr/>
        </p:nvSpPr>
        <p:spPr bwMode="auto">
          <a:xfrm>
            <a:off x="706938" y="1394437"/>
            <a:ext cx="214314" cy="32115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55" name="Oval 54"/>
          <p:cNvSpPr/>
          <p:nvPr/>
        </p:nvSpPr>
        <p:spPr bwMode="auto">
          <a:xfrm>
            <a:off x="2392525" y="1452267"/>
            <a:ext cx="517546" cy="20990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0">
              <a:solidFill>
                <a:srgbClr val="000000"/>
              </a:solidFill>
            </a:endParaRPr>
          </a:p>
        </p:txBody>
      </p:sp>
      <p:sp>
        <p:nvSpPr>
          <p:cNvPr id="57" name="Title 12"/>
          <p:cNvSpPr txBox="1">
            <a:spLocks/>
          </p:cNvSpPr>
          <p:nvPr/>
        </p:nvSpPr>
        <p:spPr>
          <a:xfrm>
            <a:off x="395288" y="339502"/>
            <a:ext cx="8569325" cy="85725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t>IV-M: </a:t>
            </a:r>
            <a:r>
              <a:rPr lang="en-US" sz="3600" dirty="0" err="1"/>
              <a:t>Modelação</a:t>
            </a:r>
            <a:r>
              <a:rPr lang="en-US" sz="3600" dirty="0"/>
              <a:t> de </a:t>
            </a:r>
            <a:r>
              <a:rPr lang="en-US" sz="3600" dirty="0" err="1"/>
              <a:t>saúde</a:t>
            </a:r>
            <a:r>
              <a:rPr lang="en-US" sz="3600" dirty="0"/>
              <a:t> animal </a:t>
            </a:r>
            <a:r>
              <a:rPr lang="en-US" sz="3600" dirty="0" smtClean="0"/>
              <a:t>- APPAA</a:t>
            </a:r>
          </a:p>
        </p:txBody>
      </p:sp>
      <p:cxnSp>
        <p:nvCxnSpPr>
          <p:cNvPr id="58" name="Elbow Connector 22"/>
          <p:cNvCxnSpPr/>
          <p:nvPr/>
        </p:nvCxnSpPr>
        <p:spPr bwMode="auto">
          <a:xfrm flipH="1" flipV="1">
            <a:off x="3635896" y="3338570"/>
            <a:ext cx="2526734" cy="0"/>
          </a:xfrm>
          <a:prstGeom prst="straightConnector1">
            <a:avLst/>
          </a:prstGeom>
          <a:solidFill>
            <a:schemeClr val="accent1"/>
          </a:solidFill>
          <a:ln w="28575" cap="flat" cmpd="sng" algn="ctr">
            <a:solidFill>
              <a:srgbClr val="FF0000"/>
            </a:solidFill>
            <a:prstDash val="solid"/>
            <a:round/>
            <a:headEnd type="arrow" w="med" len="med"/>
            <a:tailEnd type="arrow" w="med" len="med"/>
          </a:ln>
          <a:effectLst/>
        </p:spPr>
      </p:cxnSp>
      <p:sp>
        <p:nvSpPr>
          <p:cNvPr id="61" name="Rectangle 60"/>
          <p:cNvSpPr/>
          <p:nvPr/>
        </p:nvSpPr>
        <p:spPr>
          <a:xfrm>
            <a:off x="1724139" y="4725145"/>
            <a:ext cx="617477" cy="338554"/>
          </a:xfrm>
          <a:prstGeom prst="rect">
            <a:avLst/>
          </a:prstGeom>
        </p:spPr>
        <p:txBody>
          <a:bodyPr wrap="none">
            <a:spAutoFit/>
          </a:bodyPr>
          <a:lstStyle/>
          <a:p>
            <a:r>
              <a:rPr lang="en-US" sz="1600" b="0" dirty="0" err="1" smtClean="0">
                <a:solidFill>
                  <a:srgbClr val="002060"/>
                </a:solidFill>
                <a:latin typeface="Arial" pitchFamily="34" charset="0"/>
              </a:rPr>
              <a:t>Ilhas</a:t>
            </a:r>
            <a:endParaRPr lang="en-US" sz="1600" b="0" dirty="0">
              <a:solidFill>
                <a:srgbClr val="002060"/>
              </a:solidFill>
              <a:latin typeface="Arial" pitchFamily="34" charset="0"/>
            </a:endParaRPr>
          </a:p>
        </p:txBody>
      </p:sp>
      <p:sp>
        <p:nvSpPr>
          <p:cNvPr id="62" name="Rectangle 61"/>
          <p:cNvSpPr/>
          <p:nvPr/>
        </p:nvSpPr>
        <p:spPr>
          <a:xfrm>
            <a:off x="6856530" y="4743297"/>
            <a:ext cx="617477" cy="338554"/>
          </a:xfrm>
          <a:prstGeom prst="rect">
            <a:avLst/>
          </a:prstGeom>
        </p:spPr>
        <p:txBody>
          <a:bodyPr wrap="none">
            <a:spAutoFit/>
          </a:bodyPr>
          <a:lstStyle/>
          <a:p>
            <a:r>
              <a:rPr lang="en-US" sz="1600" b="0" dirty="0" err="1" smtClean="0">
                <a:solidFill>
                  <a:srgbClr val="002060"/>
                </a:solidFill>
                <a:latin typeface="Arial" pitchFamily="34" charset="0"/>
              </a:rPr>
              <a:t>Ilhas</a:t>
            </a:r>
            <a:endParaRPr lang="en-US" sz="1600" b="0" dirty="0">
              <a:solidFill>
                <a:srgbClr val="002060"/>
              </a:solidFill>
              <a:latin typeface="Arial" pitchFamily="34" charset="0"/>
            </a:endParaRPr>
          </a:p>
        </p:txBody>
      </p:sp>
      <p:sp>
        <p:nvSpPr>
          <p:cNvPr id="63" name="Rectangle 62"/>
          <p:cNvSpPr/>
          <p:nvPr/>
        </p:nvSpPr>
        <p:spPr>
          <a:xfrm>
            <a:off x="3292693" y="4725144"/>
            <a:ext cx="686406" cy="338554"/>
          </a:xfrm>
          <a:prstGeom prst="rect">
            <a:avLst/>
          </a:prstGeom>
        </p:spPr>
        <p:txBody>
          <a:bodyPr wrap="none">
            <a:spAutoFit/>
          </a:bodyPr>
          <a:lstStyle/>
          <a:p>
            <a:r>
              <a:rPr lang="en-US" sz="1600" b="0" dirty="0" smtClean="0">
                <a:solidFill>
                  <a:srgbClr val="002060"/>
                </a:solidFill>
                <a:latin typeface="Arial" pitchFamily="34" charset="0"/>
              </a:rPr>
              <a:t>Barra</a:t>
            </a:r>
            <a:endParaRPr lang="en-US" sz="1600" b="0" dirty="0">
              <a:solidFill>
                <a:srgbClr val="002060"/>
              </a:solidFill>
              <a:latin typeface="Arial" pitchFamily="34" charset="0"/>
            </a:endParaRPr>
          </a:p>
        </p:txBody>
      </p:sp>
    </p:spTree>
    <p:extLst>
      <p:ext uri="{BB962C8B-B14F-4D97-AF65-F5344CB8AC3E}">
        <p14:creationId xmlns:p14="http://schemas.microsoft.com/office/powerpoint/2010/main" val="1393094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365" y="265328"/>
            <a:ext cx="8229600" cy="717119"/>
          </a:xfrm>
        </p:spPr>
        <p:txBody>
          <a:bodyPr>
            <a:normAutofit/>
          </a:bodyPr>
          <a:lstStyle/>
          <a:p>
            <a:pPr algn="l"/>
            <a:r>
              <a:rPr lang="en-US" sz="3600" dirty="0" smtClean="0"/>
              <a:t>I : Data </a:t>
            </a:r>
            <a:r>
              <a:rPr lang="en-US" sz="3600" dirty="0"/>
              <a:t>and information</a:t>
            </a:r>
          </a:p>
        </p:txBody>
      </p:sp>
      <p:sp>
        <p:nvSpPr>
          <p:cNvPr id="4" name="Title 12"/>
          <p:cNvSpPr txBox="1">
            <a:spLocks/>
          </p:cNvSpPr>
          <p:nvPr/>
        </p:nvSpPr>
        <p:spPr>
          <a:xfrm>
            <a:off x="642938" y="195263"/>
            <a:ext cx="77724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smtClean="0"/>
          </a:p>
        </p:txBody>
      </p:sp>
      <p:sp>
        <p:nvSpPr>
          <p:cNvPr id="5" name="Rectangle 10"/>
          <p:cNvSpPr>
            <a:spLocks noChangeArrowheads="1"/>
          </p:cNvSpPr>
          <p:nvPr/>
        </p:nvSpPr>
        <p:spPr bwMode="auto">
          <a:xfrm>
            <a:off x="323850" y="5805264"/>
            <a:ext cx="8568630" cy="646113"/>
          </a:xfrm>
          <a:prstGeom prst="rect">
            <a:avLst/>
          </a:prstGeom>
          <a:noFill/>
          <a:ln w="9525">
            <a:noFill/>
            <a:miter lim="800000"/>
            <a:headEnd/>
            <a:tailEnd/>
          </a:ln>
        </p:spPr>
        <p:txBody>
          <a:bodyPr wrap="square">
            <a:spAutoFit/>
          </a:bodyPr>
          <a:lstStyle/>
          <a:p>
            <a:pPr defTabSz="457200" eaLnBrk="1" hangingPunct="1"/>
            <a:r>
              <a:rPr lang="en-US" b="0" dirty="0">
                <a:solidFill>
                  <a:schemeClr val="accent3">
                    <a:lumMod val="75000"/>
                  </a:schemeClr>
                </a:solidFill>
                <a:latin typeface="Arial" pitchFamily="34" charset="0"/>
              </a:rPr>
              <a:t>Thematic data collection for use of virtual tools, applied on scales ranging from </a:t>
            </a:r>
            <a:r>
              <a:rPr lang="en-US" b="0" dirty="0" smtClean="0">
                <a:solidFill>
                  <a:schemeClr val="accent3">
                    <a:lumMod val="75000"/>
                  </a:schemeClr>
                </a:solidFill>
                <a:latin typeface="Arial" pitchFamily="34" charset="0"/>
              </a:rPr>
              <a:t>local to </a:t>
            </a:r>
            <a:r>
              <a:rPr lang="en-US" b="0" dirty="0">
                <a:solidFill>
                  <a:schemeClr val="accent3">
                    <a:lumMod val="75000"/>
                  </a:schemeClr>
                </a:solidFill>
                <a:latin typeface="Arial" pitchFamily="34" charset="0"/>
              </a:rPr>
              <a:t>watershed</a:t>
            </a:r>
          </a:p>
        </p:txBody>
      </p:sp>
      <p:graphicFrame>
        <p:nvGraphicFramePr>
          <p:cNvPr id="6" name="Table 5"/>
          <p:cNvGraphicFramePr>
            <a:graphicFrameLocks noGrp="1"/>
          </p:cNvGraphicFramePr>
          <p:nvPr>
            <p:extLst>
              <p:ext uri="{D42A27DB-BD31-4B8C-83A1-F6EECF244321}">
                <p14:modId xmlns:p14="http://schemas.microsoft.com/office/powerpoint/2010/main" val="3575692221"/>
              </p:ext>
            </p:extLst>
          </p:nvPr>
        </p:nvGraphicFramePr>
        <p:xfrm>
          <a:off x="352425" y="1632307"/>
          <a:ext cx="8532812" cy="3371642"/>
        </p:xfrm>
        <a:graphic>
          <a:graphicData uri="http://schemas.openxmlformats.org/drawingml/2006/table">
            <a:tbl>
              <a:tblPr firstRow="1" bandRow="1"/>
              <a:tblGrid>
                <a:gridCol w="2767601"/>
                <a:gridCol w="5765211"/>
              </a:tblGrid>
              <a:tr h="500549">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08000"/>
                      <a:r>
                        <a:rPr lang="en-GB" sz="1800" dirty="0" smtClean="0">
                          <a:solidFill>
                            <a:schemeClr val="bg1"/>
                          </a:solidFill>
                          <a:latin typeface="Arial" pitchFamily="34" charset="0"/>
                          <a:ea typeface="SimSun"/>
                          <a:cs typeface="Arial" pitchFamily="34" charset="0"/>
                        </a:rPr>
                        <a:t>Issue</a:t>
                      </a:r>
                      <a:r>
                        <a:rPr lang="en-US" sz="1800" b="1" dirty="0" smtClean="0">
                          <a:solidFill>
                            <a:schemeClr val="bg1"/>
                          </a:solidFill>
                        </a:rPr>
                        <a:t> </a:t>
                      </a:r>
                      <a:endParaRPr lang="en-US" sz="1800" dirty="0">
                        <a:solidFill>
                          <a:schemeClr val="bg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08000" marR="0" indent="0" algn="l" defTabSz="457200" rtl="0" eaLnBrk="1" fontAlgn="auto" latinLnBrk="0" hangingPunct="1">
                        <a:lnSpc>
                          <a:spcPct val="100000"/>
                        </a:lnSpc>
                        <a:spcBef>
                          <a:spcPts val="0"/>
                        </a:spcBef>
                        <a:spcAft>
                          <a:spcPts val="0"/>
                        </a:spcAft>
                        <a:buClrTx/>
                        <a:buSzTx/>
                        <a:buFontTx/>
                        <a:buNone/>
                        <a:tabLst/>
                        <a:defRPr/>
                      </a:pPr>
                      <a:r>
                        <a:rPr lang="en-GB" sz="1800" dirty="0" smtClean="0">
                          <a:solidFill>
                            <a:schemeClr val="bg1"/>
                          </a:solidFill>
                          <a:latin typeface="Arial" pitchFamily="34" charset="0"/>
                          <a:ea typeface="SimSun"/>
                          <a:cs typeface="Arial" pitchFamily="34" charset="0"/>
                        </a:rPr>
                        <a:t>Key variables</a:t>
                      </a:r>
                      <a:endParaRPr lang="en-US" sz="1800" dirty="0" smtClean="0">
                        <a:solidFill>
                          <a:schemeClr val="bg1"/>
                        </a:solidFill>
                        <a:latin typeface="Arial" pitchFamily="34" charset="0"/>
                        <a:ea typeface="SimSun"/>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r>
              <a:tr h="585077">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457200" rtl="0" eaLnBrk="1" fontAlgn="auto" latinLnBrk="0" hangingPunct="1">
                        <a:lnSpc>
                          <a:spcPct val="100000"/>
                        </a:lnSpc>
                        <a:spcBef>
                          <a:spcPts val="0"/>
                        </a:spcBef>
                        <a:spcAft>
                          <a:spcPts val="0"/>
                        </a:spcAft>
                        <a:buClrTx/>
                        <a:buSzTx/>
                        <a:buFontTx/>
                        <a:buNone/>
                        <a:tabLst/>
                        <a:defRPr/>
                      </a:pPr>
                      <a:r>
                        <a:rPr lang="en-GB" sz="1800" dirty="0" smtClean="0">
                          <a:latin typeface="Arial" pitchFamily="34" charset="0"/>
                          <a:ea typeface="SimSun"/>
                          <a:cs typeface="Arial" pitchFamily="34" charset="0"/>
                        </a:rPr>
                        <a:t>Morphology and climate</a:t>
                      </a:r>
                      <a:endParaRPr lang="en-US" sz="1800" dirty="0" smtClean="0">
                        <a:latin typeface="Arial" pitchFamily="34" charset="0"/>
                        <a:ea typeface="SimSun"/>
                        <a:cs typeface="Arial"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457200" rtl="0" eaLnBrk="1" fontAlgn="auto" latinLnBrk="0" hangingPunct="1">
                        <a:lnSpc>
                          <a:spcPct val="100000"/>
                        </a:lnSpc>
                        <a:spcBef>
                          <a:spcPts val="0"/>
                        </a:spcBef>
                        <a:spcAft>
                          <a:spcPts val="0"/>
                        </a:spcAft>
                        <a:buClrTx/>
                        <a:buSzTx/>
                        <a:buFontTx/>
                        <a:buNone/>
                        <a:tabLst/>
                        <a:defRPr/>
                      </a:pPr>
                      <a:r>
                        <a:rPr lang="en-GB" sz="1800" dirty="0" smtClean="0">
                          <a:latin typeface="Arial" pitchFamily="34" charset="0"/>
                          <a:ea typeface="SimSun"/>
                          <a:cs typeface="Arial" pitchFamily="34" charset="0"/>
                        </a:rPr>
                        <a:t>Geometry, bathymetry, rainfall distribution, air temperature, wind speed, relative humidity</a:t>
                      </a:r>
                      <a:endParaRPr lang="en-US" sz="1800" dirty="0" smtClean="0">
                        <a:latin typeface="Arial" pitchFamily="34" charset="0"/>
                        <a:ea typeface="SimSun"/>
                        <a:cs typeface="Arial"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659377">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457200" rtl="0" eaLnBrk="1" fontAlgn="auto" latinLnBrk="0" hangingPunct="1">
                        <a:lnSpc>
                          <a:spcPct val="100000"/>
                        </a:lnSpc>
                        <a:spcBef>
                          <a:spcPts val="0"/>
                        </a:spcBef>
                        <a:spcAft>
                          <a:spcPts val="0"/>
                        </a:spcAft>
                        <a:buClrTx/>
                        <a:buSzTx/>
                        <a:buFontTx/>
                        <a:buNone/>
                        <a:tabLst/>
                        <a:defRPr/>
                      </a:pPr>
                      <a:r>
                        <a:rPr lang="en-GB" sz="1800" dirty="0" smtClean="0">
                          <a:latin typeface="Arial" pitchFamily="34" charset="0"/>
                          <a:ea typeface="SimSun"/>
                          <a:cs typeface="Arial" pitchFamily="34" charset="0"/>
                        </a:rPr>
                        <a:t>Water availability, inputs, and exchange</a:t>
                      </a:r>
                      <a:endParaRPr lang="en-US" sz="1800" dirty="0" smtClean="0">
                        <a:latin typeface="Arial" pitchFamily="34" charset="0"/>
                        <a:ea typeface="SimSun"/>
                        <a:cs typeface="Arial"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457200" rtl="0" eaLnBrk="1" fontAlgn="auto" latinLnBrk="0" hangingPunct="1">
                        <a:lnSpc>
                          <a:spcPct val="100000"/>
                        </a:lnSpc>
                        <a:spcBef>
                          <a:spcPts val="0"/>
                        </a:spcBef>
                        <a:spcAft>
                          <a:spcPts val="0"/>
                        </a:spcAft>
                        <a:buClrTx/>
                        <a:buSzTx/>
                        <a:buFontTx/>
                        <a:buNone/>
                        <a:tabLst/>
                        <a:defRPr/>
                      </a:pPr>
                      <a:r>
                        <a:rPr lang="en-GB" sz="1800" dirty="0" smtClean="0">
                          <a:latin typeface="Arial" pitchFamily="34" charset="0"/>
                          <a:ea typeface="SimSun"/>
                          <a:cs typeface="Arial" pitchFamily="34" charset="0"/>
                        </a:rPr>
                        <a:t>Volume, seasonal and annual hydrographs, tidal range and prism, current velocities, residence time</a:t>
                      </a:r>
                      <a:endParaRPr lang="en-US" sz="1800" dirty="0" smtClean="0">
                        <a:latin typeface="Arial" pitchFamily="34" charset="0"/>
                        <a:ea typeface="SimSun"/>
                        <a:cs typeface="Arial"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837141">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457200" rtl="0" eaLnBrk="1" fontAlgn="auto" latinLnBrk="0" hangingPunct="1">
                        <a:lnSpc>
                          <a:spcPct val="100000"/>
                        </a:lnSpc>
                        <a:spcBef>
                          <a:spcPts val="0"/>
                        </a:spcBef>
                        <a:spcAft>
                          <a:spcPts val="0"/>
                        </a:spcAft>
                        <a:buClrTx/>
                        <a:buSzTx/>
                        <a:buFontTx/>
                        <a:buNone/>
                        <a:tabLst/>
                        <a:defRPr/>
                      </a:pPr>
                      <a:r>
                        <a:rPr lang="en-GB" sz="1800" dirty="0" smtClean="0">
                          <a:latin typeface="Arial" pitchFamily="34" charset="0"/>
                          <a:ea typeface="SimSun"/>
                          <a:cs typeface="Arial" pitchFamily="34" charset="0"/>
                        </a:rPr>
                        <a:t>Water quality</a:t>
                      </a:r>
                      <a:endParaRPr lang="en-US" sz="1800" dirty="0" smtClean="0">
                        <a:latin typeface="Arial" pitchFamily="34" charset="0"/>
                        <a:ea typeface="SimSun"/>
                        <a:cs typeface="Arial" pitchFamily="34" charset="0"/>
                      </a:endParaRPr>
                    </a:p>
                    <a:p>
                      <a:pPr marL="108000" marR="0" indent="0" algn="l" defTabSz="457200" rtl="0" eaLnBrk="1" fontAlgn="auto" latinLnBrk="0" hangingPunct="1">
                        <a:lnSpc>
                          <a:spcPct val="100000"/>
                        </a:lnSpc>
                        <a:spcBef>
                          <a:spcPts val="0"/>
                        </a:spcBef>
                        <a:spcAft>
                          <a:spcPts val="0"/>
                        </a:spcAft>
                        <a:buClrTx/>
                        <a:buSzTx/>
                        <a:buFontTx/>
                        <a:buNone/>
                        <a:tabLst/>
                        <a:defRPr/>
                      </a:pPr>
                      <a:endParaRPr lang="en-US" sz="1800" b="1" dirty="0" smtClean="0">
                        <a:solidFill>
                          <a:schemeClr val="bg1"/>
                        </a:solidFill>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457200" rtl="0" eaLnBrk="1" fontAlgn="auto" latinLnBrk="0" hangingPunct="1">
                        <a:lnSpc>
                          <a:spcPct val="100000"/>
                        </a:lnSpc>
                        <a:spcBef>
                          <a:spcPts val="0"/>
                        </a:spcBef>
                        <a:spcAft>
                          <a:spcPts val="0"/>
                        </a:spcAft>
                        <a:buClrTx/>
                        <a:buSzTx/>
                        <a:buFontTx/>
                        <a:buNone/>
                        <a:tabLst/>
                        <a:defRPr/>
                      </a:pPr>
                      <a:r>
                        <a:rPr lang="en-GB" sz="1800" dirty="0" smtClean="0">
                          <a:latin typeface="Arial" pitchFamily="34" charset="0"/>
                          <a:ea typeface="SimSun"/>
                          <a:cs typeface="Arial" pitchFamily="34" charset="0"/>
                        </a:rPr>
                        <a:t>Temperature, salinity, suspended matter, nutrients, organic detritus, oxygen, chlorophyll, submerged aquatic vegetation, </a:t>
                      </a:r>
                      <a:r>
                        <a:rPr lang="en-GB" sz="1800" dirty="0" err="1" smtClean="0">
                          <a:latin typeface="Arial" pitchFamily="34" charset="0"/>
                          <a:ea typeface="SimSun"/>
                          <a:cs typeface="Arial" pitchFamily="34" charset="0"/>
                        </a:rPr>
                        <a:t>xenobiotics</a:t>
                      </a:r>
                      <a:r>
                        <a:rPr lang="en-GB" sz="1800" dirty="0" smtClean="0">
                          <a:latin typeface="Arial" pitchFamily="34" charset="0"/>
                          <a:ea typeface="SimSun"/>
                          <a:cs typeface="Arial" pitchFamily="34" charset="0"/>
                        </a:rPr>
                        <a:t>, microbiology</a:t>
                      </a:r>
                      <a:endParaRPr lang="en-US" sz="1800" dirty="0" smtClean="0">
                        <a:latin typeface="Arial" pitchFamily="34" charset="0"/>
                        <a:ea typeface="SimSun"/>
                        <a:cs typeface="Arial"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657236">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457200" rtl="0" eaLnBrk="1" fontAlgn="auto" latinLnBrk="0" hangingPunct="1">
                        <a:lnSpc>
                          <a:spcPct val="100000"/>
                        </a:lnSpc>
                        <a:spcBef>
                          <a:spcPts val="0"/>
                        </a:spcBef>
                        <a:spcAft>
                          <a:spcPts val="0"/>
                        </a:spcAft>
                        <a:buClrTx/>
                        <a:buSzTx/>
                        <a:buFontTx/>
                        <a:buNone/>
                        <a:tabLst/>
                        <a:defRPr/>
                      </a:pPr>
                      <a:r>
                        <a:rPr lang="en-GB" sz="1800" dirty="0" smtClean="0">
                          <a:latin typeface="Arial" pitchFamily="34" charset="0"/>
                          <a:ea typeface="SimSun"/>
                          <a:cs typeface="Arial" pitchFamily="34" charset="0"/>
                        </a:rPr>
                        <a:t>Environmental interactions</a:t>
                      </a:r>
                      <a:endParaRPr lang="en-US" sz="1800" dirty="0" smtClean="0">
                        <a:latin typeface="Arial" pitchFamily="34" charset="0"/>
                        <a:ea typeface="SimSun"/>
                        <a:cs typeface="Arial"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457200" rtl="0" eaLnBrk="1" fontAlgn="auto" latinLnBrk="0" hangingPunct="1">
                        <a:lnSpc>
                          <a:spcPct val="100000"/>
                        </a:lnSpc>
                        <a:spcBef>
                          <a:spcPts val="0"/>
                        </a:spcBef>
                        <a:spcAft>
                          <a:spcPts val="0"/>
                        </a:spcAft>
                        <a:buClrTx/>
                        <a:buSzTx/>
                        <a:buFontTx/>
                        <a:buNone/>
                        <a:tabLst/>
                        <a:defRPr/>
                      </a:pPr>
                      <a:r>
                        <a:rPr lang="en-GB" sz="1800" dirty="0" smtClean="0">
                          <a:latin typeface="Arial" pitchFamily="34" charset="0"/>
                          <a:ea typeface="SimSun"/>
                          <a:cs typeface="Arial" pitchFamily="34" charset="0"/>
                        </a:rPr>
                        <a:t>Fouling, pathogens, extent of submerged aquatic vegetation, benthos</a:t>
                      </a:r>
                      <a:endParaRPr lang="en-US" sz="1800" dirty="0" smtClean="0">
                        <a:latin typeface="Arial" pitchFamily="34" charset="0"/>
                        <a:ea typeface="SimSun"/>
                        <a:cs typeface="Arial"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bl>
          </a:graphicData>
        </a:graphic>
      </p:graphicFrame>
    </p:spTree>
    <p:extLst>
      <p:ext uri="{BB962C8B-B14F-4D97-AF65-F5344CB8AC3E}">
        <p14:creationId xmlns:p14="http://schemas.microsoft.com/office/powerpoint/2010/main" val="37851282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9239"/>
            <a:ext cx="9407290" cy="689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35496" y="1399708"/>
            <a:ext cx="3839030" cy="4339650"/>
          </a:xfrm>
          <a:prstGeom prst="rect">
            <a:avLst/>
          </a:prstGeom>
          <a:solidFill>
            <a:srgbClr val="FFFFFF">
              <a:alpha val="80000"/>
            </a:srgbClr>
          </a:solidFill>
          <a:ln w="9525">
            <a:noFill/>
            <a:miter lim="800000"/>
            <a:headEnd/>
            <a:tailEnd/>
          </a:ln>
        </p:spPr>
        <p:txBody>
          <a:bodyPr wrap="square">
            <a:spAutoFit/>
          </a:bodyPr>
          <a:lstStyle/>
          <a:p>
            <a:pPr defTabSz="457200" eaLnBrk="1" hangingPunct="1">
              <a:spcBef>
                <a:spcPts val="600"/>
              </a:spcBef>
              <a:buClr>
                <a:srgbClr val="00B0F0"/>
              </a:buClr>
              <a:buSzPct val="190000"/>
              <a:buFont typeface="Arial" pitchFamily="34" charset="0"/>
              <a:buChar char="•"/>
            </a:pPr>
            <a:r>
              <a:rPr lang="en-US" sz="1600" b="0" dirty="0">
                <a:solidFill>
                  <a:srgbClr val="002060"/>
                </a:solidFill>
                <a:latin typeface="Arial" pitchFamily="34" charset="0"/>
              </a:rPr>
              <a:t> Applied for mussel and finfish </a:t>
            </a:r>
            <a:r>
              <a:rPr lang="en-US" sz="1600" b="0" dirty="0" smtClean="0">
                <a:solidFill>
                  <a:srgbClr val="002060"/>
                </a:solidFill>
                <a:latin typeface="Arial" pitchFamily="34" charset="0"/>
              </a:rPr>
              <a:t>farming</a:t>
            </a:r>
          </a:p>
          <a:p>
            <a:pPr defTabSz="457200" eaLnBrk="1" hangingPunct="1">
              <a:spcBef>
                <a:spcPts val="600"/>
              </a:spcBef>
              <a:buClr>
                <a:srgbClr val="00B0F0"/>
              </a:buClr>
              <a:buSzPct val="190000"/>
              <a:buFont typeface="Arial" pitchFamily="34" charset="0"/>
              <a:buChar char="•"/>
            </a:pPr>
            <a:endParaRPr lang="en-US" sz="1100" b="0" dirty="0">
              <a:solidFill>
                <a:srgbClr val="002060"/>
              </a:solidFill>
              <a:latin typeface="Arial" pitchFamily="34" charset="0"/>
            </a:endParaRPr>
          </a:p>
          <a:p>
            <a:pPr defTabSz="457200" eaLnBrk="1" hangingPunct="1">
              <a:spcBef>
                <a:spcPts val="600"/>
              </a:spcBef>
              <a:buClr>
                <a:srgbClr val="00B0F0"/>
              </a:buClr>
              <a:buSzPct val="190000"/>
              <a:buFont typeface="Arial" pitchFamily="34" charset="0"/>
              <a:buChar char="•"/>
            </a:pPr>
            <a:r>
              <a:rPr lang="en-US" sz="1600" b="0" dirty="0">
                <a:solidFill>
                  <a:srgbClr val="002060"/>
                </a:solidFill>
                <a:latin typeface="Arial" pitchFamily="34" charset="0"/>
              </a:rPr>
              <a:t> Three modules share the same databases but apply information for different </a:t>
            </a:r>
            <a:r>
              <a:rPr lang="en-US" sz="1600" b="0" dirty="0" smtClean="0">
                <a:solidFill>
                  <a:srgbClr val="002060"/>
                </a:solidFill>
                <a:latin typeface="Arial" pitchFamily="34" charset="0"/>
              </a:rPr>
              <a:t>purposes</a:t>
            </a:r>
          </a:p>
          <a:p>
            <a:pPr defTabSz="457200" eaLnBrk="1" hangingPunct="1">
              <a:spcBef>
                <a:spcPts val="600"/>
              </a:spcBef>
              <a:buClr>
                <a:srgbClr val="00B0F0"/>
              </a:buClr>
              <a:buSzPct val="190000"/>
              <a:buFont typeface="Arial" pitchFamily="34" charset="0"/>
              <a:buChar char="•"/>
            </a:pPr>
            <a:endParaRPr lang="en-US" sz="1100" b="0" dirty="0">
              <a:solidFill>
                <a:srgbClr val="002060"/>
              </a:solidFill>
              <a:latin typeface="Arial" pitchFamily="34" charset="0"/>
            </a:endParaRPr>
          </a:p>
          <a:p>
            <a:pPr defTabSz="457200" eaLnBrk="1" hangingPunct="1">
              <a:spcBef>
                <a:spcPts val="600"/>
              </a:spcBef>
              <a:buClr>
                <a:srgbClr val="00B0F0"/>
              </a:buClr>
              <a:buSzPct val="190000"/>
              <a:buFont typeface="Arial" pitchFamily="34" charset="0"/>
              <a:buChar char="•"/>
            </a:pPr>
            <a:r>
              <a:rPr lang="en-US" sz="1600" b="0" dirty="0">
                <a:solidFill>
                  <a:srgbClr val="002060"/>
                </a:solidFill>
                <a:latin typeface="Arial" pitchFamily="34" charset="0"/>
              </a:rPr>
              <a:t> </a:t>
            </a:r>
            <a:r>
              <a:rPr lang="en-US" sz="1600" b="0" u="sng" dirty="0">
                <a:solidFill>
                  <a:srgbClr val="002060"/>
                </a:solidFill>
                <a:latin typeface="Arial" pitchFamily="34" charset="0"/>
              </a:rPr>
              <a:t>Siting</a:t>
            </a:r>
            <a:r>
              <a:rPr lang="en-US" sz="1600" b="0" dirty="0">
                <a:solidFill>
                  <a:srgbClr val="002060"/>
                </a:solidFill>
                <a:latin typeface="Arial" pitchFamily="34" charset="0"/>
              </a:rPr>
              <a:t> module identifies potential farm sites, simulates carrying </a:t>
            </a:r>
            <a:r>
              <a:rPr lang="en-US" sz="1600" b="0" dirty="0" smtClean="0">
                <a:solidFill>
                  <a:srgbClr val="002060"/>
                </a:solidFill>
                <a:latin typeface="Arial" pitchFamily="34" charset="0"/>
              </a:rPr>
              <a:t>capacity</a:t>
            </a:r>
          </a:p>
          <a:p>
            <a:pPr defTabSz="457200" eaLnBrk="1" hangingPunct="1">
              <a:spcBef>
                <a:spcPts val="600"/>
              </a:spcBef>
              <a:buClr>
                <a:srgbClr val="00B0F0"/>
              </a:buClr>
              <a:buSzPct val="190000"/>
              <a:buFont typeface="Arial" pitchFamily="34" charset="0"/>
              <a:buChar char="•"/>
            </a:pPr>
            <a:endParaRPr lang="en-US" sz="1100" b="0" dirty="0">
              <a:solidFill>
                <a:srgbClr val="002060"/>
              </a:solidFill>
              <a:latin typeface="Arial" pitchFamily="34" charset="0"/>
            </a:endParaRPr>
          </a:p>
          <a:p>
            <a:pPr defTabSz="457200" eaLnBrk="1" hangingPunct="1">
              <a:spcBef>
                <a:spcPts val="600"/>
              </a:spcBef>
              <a:buClr>
                <a:srgbClr val="00B0F0"/>
              </a:buClr>
              <a:buSzPct val="190000"/>
              <a:buFont typeface="Arial" pitchFamily="34" charset="0"/>
              <a:buChar char="•"/>
            </a:pPr>
            <a:r>
              <a:rPr lang="en-US" sz="1600" b="0" dirty="0">
                <a:solidFill>
                  <a:srgbClr val="002060"/>
                </a:solidFill>
                <a:latin typeface="Arial" pitchFamily="34" charset="0"/>
              </a:rPr>
              <a:t> </a:t>
            </a:r>
            <a:r>
              <a:rPr lang="en-US" sz="1600" b="0" u="sng" dirty="0">
                <a:solidFill>
                  <a:srgbClr val="002060"/>
                </a:solidFill>
                <a:latin typeface="Arial" pitchFamily="34" charset="0"/>
              </a:rPr>
              <a:t>Management</a:t>
            </a:r>
            <a:r>
              <a:rPr lang="en-US" sz="1600" b="0" dirty="0">
                <a:solidFill>
                  <a:srgbClr val="002060"/>
                </a:solidFill>
                <a:latin typeface="Arial" pitchFamily="34" charset="0"/>
              </a:rPr>
              <a:t> module compiles information needed by the authorities for aquaculture </a:t>
            </a:r>
            <a:r>
              <a:rPr lang="en-US" sz="1600" b="0" dirty="0" smtClean="0">
                <a:solidFill>
                  <a:srgbClr val="002060"/>
                </a:solidFill>
                <a:latin typeface="Arial" pitchFamily="34" charset="0"/>
              </a:rPr>
              <a:t>management</a:t>
            </a:r>
          </a:p>
          <a:p>
            <a:pPr defTabSz="457200" eaLnBrk="1" hangingPunct="1">
              <a:spcBef>
                <a:spcPts val="600"/>
              </a:spcBef>
              <a:buClr>
                <a:srgbClr val="00B0F0"/>
              </a:buClr>
              <a:buSzPct val="190000"/>
              <a:buFont typeface="Arial" pitchFamily="34" charset="0"/>
              <a:buChar char="•"/>
            </a:pPr>
            <a:endParaRPr lang="en-US" sz="1100" b="0" dirty="0">
              <a:solidFill>
                <a:srgbClr val="002060"/>
              </a:solidFill>
              <a:latin typeface="Arial" pitchFamily="34" charset="0"/>
            </a:endParaRPr>
          </a:p>
          <a:p>
            <a:pPr defTabSz="457200" eaLnBrk="1" hangingPunct="1">
              <a:spcBef>
                <a:spcPts val="600"/>
              </a:spcBef>
              <a:buClr>
                <a:srgbClr val="00B0F0"/>
              </a:buClr>
              <a:buSzPct val="190000"/>
              <a:buFont typeface="Arial" pitchFamily="34" charset="0"/>
              <a:buChar char="•"/>
            </a:pPr>
            <a:r>
              <a:rPr lang="en-US" sz="1600" b="0" dirty="0">
                <a:solidFill>
                  <a:srgbClr val="002060"/>
                </a:solidFill>
                <a:latin typeface="Arial" pitchFamily="34" charset="0"/>
              </a:rPr>
              <a:t> </a:t>
            </a:r>
            <a:r>
              <a:rPr lang="en-US" sz="1600" b="0" u="sng" dirty="0">
                <a:solidFill>
                  <a:srgbClr val="002060"/>
                </a:solidFill>
                <a:latin typeface="Arial" pitchFamily="34" charset="0"/>
              </a:rPr>
              <a:t>Application</a:t>
            </a:r>
            <a:r>
              <a:rPr lang="en-US" sz="1600" b="0" dirty="0">
                <a:solidFill>
                  <a:srgbClr val="002060"/>
                </a:solidFill>
                <a:latin typeface="Arial" pitchFamily="34" charset="0"/>
              </a:rPr>
              <a:t> module promotes efficient application and ensures that all relevant information is provided</a:t>
            </a:r>
          </a:p>
        </p:txBody>
      </p:sp>
      <p:sp>
        <p:nvSpPr>
          <p:cNvPr id="3" name="Rectangle 2"/>
          <p:cNvSpPr/>
          <p:nvPr/>
        </p:nvSpPr>
        <p:spPr>
          <a:xfrm>
            <a:off x="-180528" y="-52086"/>
            <a:ext cx="2154648" cy="271406"/>
          </a:xfrm>
          <a:prstGeom prst="rect">
            <a:avLst/>
          </a:prstGeom>
          <a:solidFill>
            <a:srgbClr val="D1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2"/>
          <p:cNvSpPr txBox="1">
            <a:spLocks/>
          </p:cNvSpPr>
          <p:nvPr/>
        </p:nvSpPr>
        <p:spPr>
          <a:xfrm>
            <a:off x="35496" y="218206"/>
            <a:ext cx="6840760" cy="1008112"/>
          </a:xfrm>
          <a:prstGeom prst="rect">
            <a:avLst/>
          </a:prstGeom>
          <a:solidFill>
            <a:srgbClr val="FFFFFF"/>
          </a:solidFill>
        </p:spPr>
        <p:txBody>
          <a:bodyP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600"/>
              </a:spcBef>
            </a:pPr>
            <a:r>
              <a:rPr lang="en-GB" sz="4000" dirty="0" smtClean="0"/>
              <a:t>IV-M: </a:t>
            </a:r>
            <a:r>
              <a:rPr lang="en-US" sz="4000" dirty="0"/>
              <a:t>Case study – </a:t>
            </a:r>
            <a:r>
              <a:rPr lang="en-US" sz="4000" dirty="0" err="1"/>
              <a:t>AkvaVis</a:t>
            </a:r>
            <a:r>
              <a:rPr lang="en-US" sz="4000" dirty="0"/>
              <a:t> expert </a:t>
            </a:r>
            <a:r>
              <a:rPr lang="en-US" sz="4000" dirty="0" smtClean="0"/>
              <a:t>system:</a:t>
            </a:r>
          </a:p>
          <a:p>
            <a:pPr algn="l">
              <a:spcBef>
                <a:spcPts val="600"/>
              </a:spcBef>
            </a:pPr>
            <a:r>
              <a:rPr lang="en-US" sz="2400" dirty="0">
                <a:solidFill>
                  <a:srgbClr val="002060"/>
                </a:solidFill>
                <a:latin typeface="Arial" pitchFamily="34" charset="0"/>
              </a:rPr>
              <a:t>Norwegian fjords, site selection</a:t>
            </a:r>
          </a:p>
          <a:p>
            <a:pPr algn="l"/>
            <a:endParaRPr lang="en-US" sz="2400" dirty="0" smtClean="0"/>
          </a:p>
        </p:txBody>
      </p:sp>
    </p:spTree>
    <p:extLst>
      <p:ext uri="{BB962C8B-B14F-4D97-AF65-F5344CB8AC3E}">
        <p14:creationId xmlns:p14="http://schemas.microsoft.com/office/powerpoint/2010/main" val="14611179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2"/>
          <p:cNvSpPr>
            <a:spLocks noGrp="1"/>
          </p:cNvSpPr>
          <p:nvPr>
            <p:ph type="title"/>
          </p:nvPr>
        </p:nvSpPr>
        <p:spPr>
          <a:xfrm>
            <a:off x="395288" y="44450"/>
            <a:ext cx="8569325" cy="857250"/>
          </a:xfrm>
        </p:spPr>
        <p:txBody>
          <a:bodyPr>
            <a:normAutofit/>
          </a:bodyPr>
          <a:lstStyle/>
          <a:p>
            <a:pPr algn="l" eaLnBrk="1" hangingPunct="1"/>
            <a:r>
              <a:rPr lang="en-US" sz="3600" dirty="0" smtClean="0"/>
              <a:t>Emerging issues</a:t>
            </a:r>
            <a:endParaRPr lang="en-US" sz="2800" dirty="0" smtClean="0"/>
          </a:p>
        </p:txBody>
      </p:sp>
      <p:sp>
        <p:nvSpPr>
          <p:cNvPr id="56323" name="TextBox 5"/>
          <p:cNvSpPr txBox="1">
            <a:spLocks noChangeArrowheads="1"/>
          </p:cNvSpPr>
          <p:nvPr/>
        </p:nvSpPr>
        <p:spPr bwMode="auto">
          <a:xfrm>
            <a:off x="251520" y="1052736"/>
            <a:ext cx="8596313" cy="5447645"/>
          </a:xfrm>
          <a:prstGeom prst="rect">
            <a:avLst/>
          </a:prstGeom>
          <a:noFill/>
          <a:ln w="9525">
            <a:noFill/>
            <a:miter lim="800000"/>
            <a:headEnd/>
            <a:tailEnd/>
          </a:ln>
        </p:spPr>
        <p:txBody>
          <a:bodyPr>
            <a:spAutoFit/>
          </a:bodyPr>
          <a:lstStyle/>
          <a:p>
            <a:pPr defTabSz="457200" eaLnBrk="1" hangingPunct="1">
              <a:spcBef>
                <a:spcPts val="1200"/>
              </a:spcBef>
              <a:buClr>
                <a:srgbClr val="92D050"/>
              </a:buClr>
              <a:buSzPct val="190000"/>
              <a:buFont typeface="Arial" pitchFamily="34" charset="0"/>
              <a:buChar char="•"/>
            </a:pPr>
            <a:r>
              <a:rPr lang="en-US" sz="2000" b="0" dirty="0">
                <a:solidFill>
                  <a:srgbClr val="002060"/>
                </a:solidFill>
                <a:latin typeface="Arial" pitchFamily="34" charset="0"/>
              </a:rPr>
              <a:t> </a:t>
            </a:r>
            <a:r>
              <a:rPr lang="en-US" sz="2000" b="0" dirty="0" smtClean="0">
                <a:solidFill>
                  <a:srgbClr val="002060"/>
                </a:solidFill>
                <a:latin typeface="Arial" pitchFamily="34" charset="0"/>
              </a:rPr>
              <a:t>Disease</a:t>
            </a:r>
          </a:p>
          <a:p>
            <a:pPr lvl="2" indent="-342900" defTabSz="457200">
              <a:buClr>
                <a:srgbClr val="00B0F0"/>
              </a:buClr>
              <a:buSzPct val="190000"/>
              <a:buFont typeface="Arial" pitchFamily="34" charset="0"/>
              <a:buChar char="•"/>
            </a:pPr>
            <a:r>
              <a:rPr lang="en-US" sz="1600" dirty="0">
                <a:solidFill>
                  <a:srgbClr val="002060"/>
                </a:solidFill>
                <a:latin typeface="Arial" pitchFamily="34" charset="0"/>
              </a:rPr>
              <a:t> Probabilistic models, e.g. SIR model</a:t>
            </a:r>
          </a:p>
          <a:p>
            <a:pPr lvl="2" indent="-342900" defTabSz="457200">
              <a:buClr>
                <a:srgbClr val="00B0F0"/>
              </a:buClr>
              <a:buSzPct val="190000"/>
              <a:buFont typeface="Arial" pitchFamily="34" charset="0"/>
              <a:buChar char="•"/>
            </a:pPr>
            <a:r>
              <a:rPr lang="en-US" sz="1600" dirty="0">
                <a:solidFill>
                  <a:srgbClr val="002060"/>
                </a:solidFill>
                <a:latin typeface="Arial" pitchFamily="34" charset="0"/>
              </a:rPr>
              <a:t>Network models</a:t>
            </a:r>
          </a:p>
          <a:p>
            <a:pPr lvl="2" indent="-342900" defTabSz="457200">
              <a:buClr>
                <a:srgbClr val="00B0F0"/>
              </a:buClr>
              <a:buSzPct val="190000"/>
              <a:buFont typeface="Arial" pitchFamily="34" charset="0"/>
              <a:buChar char="•"/>
            </a:pPr>
            <a:r>
              <a:rPr lang="en-US" sz="1600" dirty="0">
                <a:solidFill>
                  <a:srgbClr val="002060"/>
                </a:solidFill>
                <a:latin typeface="Arial" pitchFamily="34" charset="0"/>
              </a:rPr>
              <a:t> Risk assessment</a:t>
            </a:r>
          </a:p>
          <a:p>
            <a:pPr lvl="2" indent="-342900" defTabSz="457200">
              <a:buClr>
                <a:srgbClr val="00B0F0"/>
              </a:buClr>
              <a:buSzPct val="190000"/>
              <a:buFont typeface="Arial" pitchFamily="34" charset="0"/>
              <a:buChar char="•"/>
            </a:pPr>
            <a:r>
              <a:rPr lang="en-US" sz="1600" dirty="0">
                <a:solidFill>
                  <a:srgbClr val="002060"/>
                </a:solidFill>
                <a:latin typeface="Arial" pitchFamily="34" charset="0"/>
              </a:rPr>
              <a:t> Sentinel fish</a:t>
            </a:r>
          </a:p>
          <a:p>
            <a:pPr defTabSz="457200" eaLnBrk="1" hangingPunct="1">
              <a:spcBef>
                <a:spcPts val="1200"/>
              </a:spcBef>
              <a:buClr>
                <a:srgbClr val="92D050"/>
              </a:buClr>
              <a:buSzPct val="190000"/>
              <a:buFont typeface="Arial" pitchFamily="34" charset="0"/>
              <a:buChar char="•"/>
            </a:pPr>
            <a:r>
              <a:rPr lang="en-US" sz="2000" b="0" dirty="0" smtClean="0">
                <a:solidFill>
                  <a:srgbClr val="002060"/>
                </a:solidFill>
                <a:latin typeface="Arial" pitchFamily="34" charset="0"/>
              </a:rPr>
              <a:t> </a:t>
            </a:r>
            <a:r>
              <a:rPr lang="en-GB" sz="2000" b="0" dirty="0">
                <a:solidFill>
                  <a:srgbClr val="002060"/>
                </a:solidFill>
                <a:latin typeface="Arial" pitchFamily="34" charset="0"/>
              </a:rPr>
              <a:t>Harmful algal </a:t>
            </a:r>
            <a:r>
              <a:rPr lang="en-GB" sz="2000" b="0" dirty="0" smtClean="0">
                <a:solidFill>
                  <a:srgbClr val="002060"/>
                </a:solidFill>
                <a:latin typeface="Arial" pitchFamily="34" charset="0"/>
              </a:rPr>
              <a:t>blooms</a:t>
            </a:r>
          </a:p>
          <a:p>
            <a:pPr lvl="2" indent="-342900" defTabSz="457200">
              <a:buClr>
                <a:srgbClr val="00B0F0"/>
              </a:buClr>
              <a:buSzPct val="190000"/>
              <a:buFont typeface="Arial" pitchFamily="34" charset="0"/>
              <a:buChar char="•"/>
            </a:pPr>
            <a:r>
              <a:rPr lang="en-US" sz="1600" dirty="0">
                <a:solidFill>
                  <a:srgbClr val="002060"/>
                </a:solidFill>
                <a:latin typeface="Arial" pitchFamily="34" charset="0"/>
              </a:rPr>
              <a:t>Sensors such as targeted RNA probes</a:t>
            </a:r>
          </a:p>
          <a:p>
            <a:pPr lvl="2" indent="-342900" defTabSz="457200">
              <a:buClr>
                <a:srgbClr val="00B0F0"/>
              </a:buClr>
              <a:buSzPct val="190000"/>
              <a:buFont typeface="Arial" pitchFamily="34" charset="0"/>
              <a:buChar char="•"/>
            </a:pPr>
            <a:r>
              <a:rPr lang="en-US" sz="1600" dirty="0">
                <a:solidFill>
                  <a:srgbClr val="002060"/>
                </a:solidFill>
                <a:latin typeface="Arial" pitchFamily="34" charset="0"/>
              </a:rPr>
              <a:t> Improved remote sensing algorithms for HAB</a:t>
            </a:r>
          </a:p>
          <a:p>
            <a:pPr defTabSz="457200" eaLnBrk="1" hangingPunct="1">
              <a:spcBef>
                <a:spcPts val="1200"/>
              </a:spcBef>
              <a:buClr>
                <a:srgbClr val="92D050"/>
              </a:buClr>
              <a:buSzPct val="190000"/>
              <a:buFont typeface="Arial" pitchFamily="34" charset="0"/>
              <a:buChar char="•"/>
            </a:pPr>
            <a:r>
              <a:rPr lang="en-GB" sz="2000" b="0" dirty="0" smtClean="0">
                <a:solidFill>
                  <a:srgbClr val="002060"/>
                </a:solidFill>
                <a:latin typeface="Arial" pitchFamily="34" charset="0"/>
              </a:rPr>
              <a:t> </a:t>
            </a:r>
            <a:r>
              <a:rPr lang="en-GB" sz="2000" b="0" dirty="0">
                <a:solidFill>
                  <a:srgbClr val="002060"/>
                </a:solidFill>
                <a:latin typeface="Arial" pitchFamily="34" charset="0"/>
              </a:rPr>
              <a:t>Certification and traceability</a:t>
            </a:r>
          </a:p>
          <a:p>
            <a:pPr lvl="2" indent="-342900" defTabSz="457200">
              <a:buClr>
                <a:srgbClr val="00B0F0"/>
              </a:buClr>
              <a:buSzPct val="190000"/>
              <a:buFont typeface="Arial" pitchFamily="34" charset="0"/>
              <a:buChar char="•"/>
            </a:pPr>
            <a:r>
              <a:rPr lang="en-US" sz="1600" dirty="0">
                <a:solidFill>
                  <a:srgbClr val="002060"/>
                </a:solidFill>
                <a:latin typeface="Arial" pitchFamily="34" charset="0"/>
              </a:rPr>
              <a:t>Sensor arrays, e.g. </a:t>
            </a:r>
            <a:r>
              <a:rPr lang="en-US" sz="1600" dirty="0" err="1">
                <a:solidFill>
                  <a:srgbClr val="002060"/>
                </a:solidFill>
                <a:latin typeface="Arial" pitchFamily="34" charset="0"/>
              </a:rPr>
              <a:t>Welfaremeter</a:t>
            </a:r>
            <a:endParaRPr lang="en-US" sz="1600" dirty="0">
              <a:solidFill>
                <a:srgbClr val="002060"/>
              </a:solidFill>
              <a:latin typeface="Arial" pitchFamily="34" charset="0"/>
            </a:endParaRPr>
          </a:p>
          <a:p>
            <a:pPr lvl="2" indent="-342900" defTabSz="457200">
              <a:buClr>
                <a:srgbClr val="00B0F0"/>
              </a:buClr>
              <a:buSzPct val="190000"/>
              <a:buFont typeface="Arial" pitchFamily="34" charset="0"/>
              <a:buChar char="•"/>
            </a:pPr>
            <a:r>
              <a:rPr lang="en-US" sz="1600" dirty="0">
                <a:solidFill>
                  <a:srgbClr val="002060"/>
                </a:solidFill>
                <a:latin typeface="Arial" pitchFamily="34" charset="0"/>
              </a:rPr>
              <a:t> Fish “bar-coding”  for monitoring and </a:t>
            </a:r>
            <a:r>
              <a:rPr lang="en-US" sz="1600" dirty="0" smtClean="0">
                <a:solidFill>
                  <a:srgbClr val="002060"/>
                </a:solidFill>
                <a:latin typeface="Arial" pitchFamily="34" charset="0"/>
              </a:rPr>
              <a:t>certification</a:t>
            </a:r>
            <a:endParaRPr lang="en-US" sz="2000" b="0" dirty="0">
              <a:solidFill>
                <a:srgbClr val="002060"/>
              </a:solidFill>
              <a:latin typeface="Arial" pitchFamily="34" charset="0"/>
            </a:endParaRPr>
          </a:p>
          <a:p>
            <a:pPr defTabSz="457200" eaLnBrk="1" hangingPunct="1">
              <a:spcBef>
                <a:spcPts val="1200"/>
              </a:spcBef>
              <a:buClr>
                <a:srgbClr val="92D050"/>
              </a:buClr>
              <a:buSzPct val="190000"/>
              <a:buFont typeface="Arial" pitchFamily="34" charset="0"/>
              <a:buChar char="•"/>
            </a:pPr>
            <a:r>
              <a:rPr lang="en-US" sz="2000" b="0" dirty="0">
                <a:solidFill>
                  <a:srgbClr val="002060"/>
                </a:solidFill>
                <a:latin typeface="Arial" pitchFamily="34" charset="0"/>
              </a:rPr>
              <a:t> </a:t>
            </a:r>
            <a:r>
              <a:rPr lang="en-US" sz="2000" b="0" dirty="0" err="1">
                <a:solidFill>
                  <a:srgbClr val="002060"/>
                </a:solidFill>
                <a:latin typeface="Arial" pitchFamily="34" charset="0"/>
              </a:rPr>
              <a:t>Modelling</a:t>
            </a:r>
            <a:r>
              <a:rPr lang="en-US" sz="2000" b="0" dirty="0">
                <a:solidFill>
                  <a:srgbClr val="002060"/>
                </a:solidFill>
                <a:latin typeface="Arial" pitchFamily="34" charset="0"/>
              </a:rPr>
              <a:t> with data </a:t>
            </a:r>
            <a:r>
              <a:rPr lang="en-US" sz="2000" b="0" dirty="0" smtClean="0">
                <a:solidFill>
                  <a:srgbClr val="002060"/>
                </a:solidFill>
                <a:latin typeface="Arial" pitchFamily="34" charset="0"/>
              </a:rPr>
              <a:t>scarcity</a:t>
            </a:r>
          </a:p>
          <a:p>
            <a:pPr lvl="2" indent="-342900" defTabSz="457200">
              <a:buClr>
                <a:srgbClr val="00B0F0"/>
              </a:buClr>
              <a:buSzPct val="190000"/>
              <a:buFont typeface="Arial" pitchFamily="34" charset="0"/>
              <a:buChar char="•"/>
            </a:pPr>
            <a:r>
              <a:rPr lang="en-US" sz="1600" dirty="0">
                <a:solidFill>
                  <a:srgbClr val="002060"/>
                </a:solidFill>
                <a:latin typeface="Arial" pitchFamily="34" charset="0"/>
              </a:rPr>
              <a:t>High quality data at suitable resolution is expensive</a:t>
            </a:r>
          </a:p>
          <a:p>
            <a:pPr lvl="2" indent="-342900" defTabSz="457200">
              <a:buClr>
                <a:srgbClr val="00B0F0"/>
              </a:buClr>
              <a:buSzPct val="190000"/>
              <a:buFont typeface="Arial" pitchFamily="34" charset="0"/>
              <a:buChar char="•"/>
            </a:pPr>
            <a:r>
              <a:rPr lang="en-US" sz="1600" dirty="0" smtClean="0">
                <a:solidFill>
                  <a:srgbClr val="002060"/>
                </a:solidFill>
                <a:latin typeface="Arial" pitchFamily="34" charset="0"/>
              </a:rPr>
              <a:t>Remote </a:t>
            </a:r>
            <a:r>
              <a:rPr lang="en-US" sz="1600" dirty="0">
                <a:solidFill>
                  <a:srgbClr val="002060"/>
                </a:solidFill>
                <a:latin typeface="Arial" pitchFamily="34" charset="0"/>
              </a:rPr>
              <a:t>sensing, models for uncertainty and </a:t>
            </a:r>
            <a:r>
              <a:rPr lang="en-US" sz="1600" dirty="0" smtClean="0">
                <a:solidFill>
                  <a:srgbClr val="002060"/>
                </a:solidFill>
                <a:latin typeface="Arial" pitchFamily="34" charset="0"/>
              </a:rPr>
              <a:t>risk</a:t>
            </a:r>
          </a:p>
          <a:p>
            <a:pPr defTabSz="457200" eaLnBrk="1" hangingPunct="1">
              <a:spcBef>
                <a:spcPts val="1200"/>
              </a:spcBef>
              <a:buClr>
                <a:srgbClr val="92D050"/>
              </a:buClr>
              <a:buSzPct val="190000"/>
              <a:buFont typeface="Arial" pitchFamily="34" charset="0"/>
              <a:buChar char="•"/>
            </a:pPr>
            <a:r>
              <a:rPr lang="en-US" sz="2000" b="0" dirty="0" smtClean="0">
                <a:solidFill>
                  <a:srgbClr val="002060"/>
                </a:solidFill>
                <a:latin typeface="Arial" pitchFamily="34" charset="0"/>
              </a:rPr>
              <a:t> Progress in information technology</a:t>
            </a:r>
          </a:p>
          <a:p>
            <a:pPr lvl="2" indent="-342900" defTabSz="457200">
              <a:buClr>
                <a:srgbClr val="00B0F0"/>
              </a:buClr>
              <a:buSzPct val="190000"/>
              <a:buFont typeface="Arial" pitchFamily="34" charset="0"/>
              <a:buChar char="•"/>
            </a:pPr>
            <a:r>
              <a:rPr lang="en-US" sz="1600" dirty="0">
                <a:solidFill>
                  <a:srgbClr val="002060"/>
                </a:solidFill>
                <a:latin typeface="Arial" pitchFamily="34" charset="0"/>
              </a:rPr>
              <a:t>W</a:t>
            </a:r>
            <a:r>
              <a:rPr lang="en-US" sz="1600" dirty="0" smtClean="0">
                <a:solidFill>
                  <a:srgbClr val="002060"/>
                </a:solidFill>
                <a:latin typeface="Arial" pitchFamily="34" charset="0"/>
              </a:rPr>
              <a:t>eb </a:t>
            </a:r>
            <a:r>
              <a:rPr lang="en-US" sz="1600" dirty="0">
                <a:solidFill>
                  <a:srgbClr val="002060"/>
                </a:solidFill>
                <a:latin typeface="Arial" pitchFamily="34" charset="0"/>
              </a:rPr>
              <a:t>2.0. YouTube</a:t>
            </a:r>
          </a:p>
          <a:p>
            <a:pPr lvl="2" indent="-342900" defTabSz="457200">
              <a:buClr>
                <a:srgbClr val="00B0F0"/>
              </a:buClr>
              <a:buSzPct val="190000"/>
              <a:buFont typeface="Arial" pitchFamily="34" charset="0"/>
              <a:buChar char="•"/>
            </a:pPr>
            <a:r>
              <a:rPr lang="en-US" sz="1600" dirty="0" smtClean="0">
                <a:solidFill>
                  <a:srgbClr val="002060"/>
                </a:solidFill>
                <a:latin typeface="Arial" pitchFamily="34" charset="0"/>
              </a:rPr>
              <a:t>Software </a:t>
            </a:r>
            <a:r>
              <a:rPr lang="en-US" sz="1600" dirty="0">
                <a:solidFill>
                  <a:srgbClr val="002060"/>
                </a:solidFill>
                <a:latin typeface="Arial" pitchFamily="34" charset="0"/>
              </a:rPr>
              <a:t>As a Service (SAAS)  e.g. Google Apps, FARM</a:t>
            </a:r>
          </a:p>
          <a:p>
            <a:pPr lvl="2" indent="-342900" defTabSz="457200">
              <a:buClr>
                <a:srgbClr val="00B0F0"/>
              </a:buClr>
              <a:buSzPct val="190000"/>
              <a:buFont typeface="Arial" pitchFamily="34" charset="0"/>
              <a:buChar char="•"/>
            </a:pPr>
            <a:r>
              <a:rPr lang="en-US" sz="1600" dirty="0" smtClean="0">
                <a:solidFill>
                  <a:srgbClr val="002060"/>
                </a:solidFill>
                <a:latin typeface="Arial" pitchFamily="34" charset="0"/>
              </a:rPr>
              <a:t>Mobile </a:t>
            </a:r>
            <a:r>
              <a:rPr lang="en-US" sz="1600" dirty="0">
                <a:solidFill>
                  <a:srgbClr val="002060"/>
                </a:solidFill>
                <a:latin typeface="Arial" pitchFamily="34" charset="0"/>
              </a:rPr>
              <a:t>computing</a:t>
            </a:r>
          </a:p>
        </p:txBody>
      </p:sp>
      <p:pic>
        <p:nvPicPr>
          <p:cNvPr id="12" name="Picture 11"/>
          <p:cNvPicPr>
            <a:picLocks noChangeAspect="1" noChangeArrowheads="1"/>
          </p:cNvPicPr>
          <p:nvPr/>
        </p:nvPicPr>
        <p:blipFill>
          <a:blip r:embed="rId3" cstate="print"/>
          <a:srcRect/>
          <a:stretch>
            <a:fillRect/>
          </a:stretch>
        </p:blipFill>
        <p:spPr bwMode="auto">
          <a:xfrm>
            <a:off x="5482413" y="434802"/>
            <a:ext cx="3335338" cy="1770062"/>
          </a:xfrm>
          <a:prstGeom prst="rect">
            <a:avLst/>
          </a:prstGeom>
          <a:solidFill>
            <a:schemeClr val="accent1">
              <a:lumMod val="25000"/>
            </a:schemeClr>
          </a:solidFill>
          <a:ln w="9525">
            <a:noFill/>
            <a:miter lim="800000"/>
            <a:headEnd/>
            <a:tailEnd/>
          </a:ln>
        </p:spPr>
      </p:pic>
      <p:sp>
        <p:nvSpPr>
          <p:cNvPr id="56331" name="Rectangle 12"/>
          <p:cNvSpPr>
            <a:spLocks noChangeArrowheads="1"/>
          </p:cNvSpPr>
          <p:nvPr/>
        </p:nvSpPr>
        <p:spPr bwMode="auto">
          <a:xfrm>
            <a:off x="5411494" y="2420888"/>
            <a:ext cx="3535363" cy="461665"/>
          </a:xfrm>
          <a:prstGeom prst="rect">
            <a:avLst/>
          </a:prstGeom>
          <a:noFill/>
          <a:ln w="9525">
            <a:noFill/>
            <a:miter lim="800000"/>
            <a:headEnd/>
            <a:tailEnd/>
          </a:ln>
        </p:spPr>
        <p:txBody>
          <a:bodyPr>
            <a:spAutoFit/>
          </a:bodyPr>
          <a:lstStyle/>
          <a:p>
            <a:pPr defTabSz="457200" eaLnBrk="1" hangingPunct="1"/>
            <a:r>
              <a:rPr lang="pt-PT" sz="1200" b="0" dirty="0" smtClean="0">
                <a:solidFill>
                  <a:srgbClr val="002060"/>
                </a:solidFill>
                <a:latin typeface="Arial" pitchFamily="34" charset="0"/>
              </a:rPr>
              <a:t>Above: FARM model for  local carrying capacity</a:t>
            </a:r>
            <a:endParaRPr lang="en-US" sz="1200" b="0" dirty="0" smtClean="0">
              <a:solidFill>
                <a:srgbClr val="002060"/>
              </a:solidFill>
              <a:latin typeface="Arial" pitchFamily="34" charset="0"/>
            </a:endParaRPr>
          </a:p>
          <a:p>
            <a:pPr defTabSz="457200" eaLnBrk="1" hangingPunct="1"/>
            <a:r>
              <a:rPr lang="en-US" sz="1200" b="0" dirty="0" smtClean="0">
                <a:solidFill>
                  <a:srgbClr val="002060"/>
                </a:solidFill>
                <a:latin typeface="Arial" pitchFamily="34" charset="0"/>
              </a:rPr>
              <a:t>Below: Android  app for oceanographic tables</a:t>
            </a:r>
            <a:endParaRPr lang="en-US" sz="1200" b="0" dirty="0">
              <a:solidFill>
                <a:srgbClr val="002060"/>
              </a:solidFill>
              <a:latin typeface="Arial" pitchFamily="34" charset="0"/>
            </a:endParaRPr>
          </a:p>
        </p:txBody>
      </p:sp>
      <p:pic>
        <p:nvPicPr>
          <p:cNvPr id="117763" name="Picture 3"/>
          <p:cNvPicPr>
            <a:picLocks noChangeAspect="1" noChangeArrowheads="1"/>
          </p:cNvPicPr>
          <p:nvPr/>
        </p:nvPicPr>
        <p:blipFill>
          <a:blip r:embed="rId4" cstate="print"/>
          <a:srcRect/>
          <a:stretch>
            <a:fillRect/>
          </a:stretch>
        </p:blipFill>
        <p:spPr bwMode="auto">
          <a:xfrm>
            <a:off x="7020986" y="3132296"/>
            <a:ext cx="1796765" cy="3342630"/>
          </a:xfrm>
          <a:prstGeom prst="rect">
            <a:avLst/>
          </a:prstGeom>
          <a:noFill/>
          <a:ln w="12700" cap="flat" cmpd="sng">
            <a:noFill/>
            <a:prstDash val="solid"/>
            <a:miter lim="800000"/>
            <a:headEnd/>
            <a:tailEnd/>
          </a:ln>
        </p:spPr>
      </p:pic>
    </p:spTree>
    <p:extLst>
      <p:ext uri="{BB962C8B-B14F-4D97-AF65-F5344CB8AC3E}">
        <p14:creationId xmlns:p14="http://schemas.microsoft.com/office/powerpoint/2010/main" val="35205648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err="1" smtClean="0"/>
              <a:t>Referências</a:t>
            </a:r>
            <a:r>
              <a:rPr lang="en-GB" sz="3600" dirty="0" smtClean="0"/>
              <a:t> e links</a:t>
            </a:r>
            <a:endParaRPr lang="en-GB" sz="3600" dirty="0"/>
          </a:p>
        </p:txBody>
      </p:sp>
      <p:sp>
        <p:nvSpPr>
          <p:cNvPr id="3" name="Content Placeholder 2"/>
          <p:cNvSpPr>
            <a:spLocks noGrp="1"/>
          </p:cNvSpPr>
          <p:nvPr>
            <p:ph idx="1"/>
          </p:nvPr>
        </p:nvSpPr>
        <p:spPr/>
        <p:txBody>
          <a:bodyPr>
            <a:normAutofit fontScale="40000" lnSpcReduction="20000"/>
          </a:bodyPr>
          <a:lstStyle/>
          <a:p>
            <a:r>
              <a:rPr lang="en-GB" dirty="0" smtClean="0"/>
              <a:t>Virtual technologies</a:t>
            </a:r>
          </a:p>
          <a:p>
            <a:pPr lvl="1"/>
            <a:r>
              <a:rPr lang="en-GB" b="1" dirty="0" err="1"/>
              <a:t>Burnell</a:t>
            </a:r>
            <a:r>
              <a:rPr lang="en-GB" b="1" dirty="0"/>
              <a:t>, G. &amp; Allan, G (</a:t>
            </a:r>
            <a:r>
              <a:rPr lang="en-GB" b="1" dirty="0" err="1"/>
              <a:t>Eds</a:t>
            </a:r>
            <a:r>
              <a:rPr lang="en-GB" b="1" dirty="0"/>
              <a:t>). (2009).</a:t>
            </a:r>
            <a:r>
              <a:rPr lang="en-GB" dirty="0"/>
              <a:t> New technologies in aquaculture: Improving production efficiency, quality and environmental management.  </a:t>
            </a:r>
            <a:r>
              <a:rPr lang="en-GB" dirty="0" err="1"/>
              <a:t>Woodhead</a:t>
            </a:r>
            <a:r>
              <a:rPr lang="en-GB" dirty="0"/>
              <a:t> Publishing Ltd. </a:t>
            </a:r>
            <a:r>
              <a:rPr lang="en-GB" dirty="0" err="1"/>
              <a:t>pp</a:t>
            </a:r>
            <a:r>
              <a:rPr lang="en-GB" dirty="0"/>
              <a:t> 1162</a:t>
            </a:r>
            <a:endParaRPr lang="en-GB" dirty="0" smtClean="0"/>
          </a:p>
          <a:p>
            <a:r>
              <a:rPr lang="en-GB" dirty="0" smtClean="0"/>
              <a:t>Base de dados</a:t>
            </a:r>
          </a:p>
          <a:p>
            <a:pPr lvl="1"/>
            <a:r>
              <a:rPr lang="en-GB" dirty="0" smtClean="0"/>
              <a:t>www.barcawin.com</a:t>
            </a:r>
            <a:endParaRPr lang="en-GB" dirty="0"/>
          </a:p>
          <a:p>
            <a:pPr lvl="1"/>
            <a:endParaRPr lang="en-GB" dirty="0" smtClean="0"/>
          </a:p>
          <a:p>
            <a:r>
              <a:rPr lang="en-GB" dirty="0" err="1" smtClean="0"/>
              <a:t>Detecção</a:t>
            </a:r>
            <a:r>
              <a:rPr lang="en-GB" dirty="0" smtClean="0"/>
              <a:t> </a:t>
            </a:r>
            <a:r>
              <a:rPr lang="en-GB" dirty="0" err="1" smtClean="0"/>
              <a:t>remota</a:t>
            </a:r>
            <a:endParaRPr lang="en-GB" dirty="0" smtClean="0"/>
          </a:p>
          <a:p>
            <a:endParaRPr lang="en-GB" dirty="0" smtClean="0"/>
          </a:p>
          <a:p>
            <a:r>
              <a:rPr lang="en-GB" dirty="0" smtClean="0"/>
              <a:t>SIG</a:t>
            </a:r>
          </a:p>
          <a:p>
            <a:endParaRPr lang="en-GB" dirty="0" smtClean="0"/>
          </a:p>
          <a:p>
            <a:r>
              <a:rPr lang="en-GB" dirty="0" err="1" smtClean="0"/>
              <a:t>Modelação</a:t>
            </a:r>
            <a:endParaRPr lang="en-GB" dirty="0" smtClean="0"/>
          </a:p>
          <a:p>
            <a:pPr lvl="1"/>
            <a:r>
              <a:rPr lang="en-GB" dirty="0" smtClean="0">
                <a:hlinkClick r:id="rId3"/>
              </a:rPr>
              <a:t>www.ecowin.com</a:t>
            </a:r>
            <a:endParaRPr lang="en-GB" dirty="0" smtClean="0"/>
          </a:p>
          <a:p>
            <a:pPr lvl="1"/>
            <a:r>
              <a:rPr lang="en-GB" dirty="0">
                <a:hlinkClick r:id="rId4"/>
              </a:rPr>
              <a:t>http://www.farmscale.org</a:t>
            </a:r>
            <a:r>
              <a:rPr lang="en-GB" dirty="0" smtClean="0">
                <a:hlinkClick r:id="rId4"/>
              </a:rPr>
              <a:t>/</a:t>
            </a:r>
            <a:endParaRPr lang="en-GB" dirty="0" smtClean="0"/>
          </a:p>
          <a:p>
            <a:pPr lvl="1"/>
            <a:r>
              <a:rPr lang="en-GB" dirty="0">
                <a:hlinkClick r:id="rId5"/>
              </a:rPr>
              <a:t>http://www.eutro.org</a:t>
            </a:r>
            <a:r>
              <a:rPr lang="en-GB" dirty="0" smtClean="0">
                <a:hlinkClick r:id="rId5"/>
              </a:rPr>
              <a:t>/</a:t>
            </a:r>
            <a:endParaRPr lang="en-GB" dirty="0" smtClean="0"/>
          </a:p>
          <a:p>
            <a:pPr lvl="1"/>
            <a:r>
              <a:rPr lang="en-GB" dirty="0">
                <a:hlinkClick r:id="rId6"/>
              </a:rPr>
              <a:t>http://swatmodel.tamu.edu</a:t>
            </a:r>
            <a:r>
              <a:rPr lang="en-GB" dirty="0" smtClean="0">
                <a:hlinkClick r:id="rId6"/>
              </a:rPr>
              <a:t>/</a:t>
            </a:r>
            <a:endParaRPr lang="en-GB" dirty="0" smtClean="0"/>
          </a:p>
          <a:p>
            <a:pPr lvl="1"/>
            <a:r>
              <a:rPr lang="en-GB" dirty="0">
                <a:hlinkClick r:id="rId7"/>
              </a:rPr>
              <a:t>http://oss.delft3d.nl</a:t>
            </a:r>
            <a:r>
              <a:rPr lang="en-GB" dirty="0" smtClean="0">
                <a:hlinkClick r:id="rId7"/>
              </a:rPr>
              <a:t>/</a:t>
            </a:r>
            <a:endParaRPr lang="en-GB" dirty="0" smtClean="0"/>
          </a:p>
          <a:p>
            <a:pPr lvl="1"/>
            <a:r>
              <a:rPr lang="en-GB" dirty="0">
                <a:hlinkClick r:id="rId8"/>
              </a:rPr>
              <a:t>http://</a:t>
            </a:r>
            <a:r>
              <a:rPr lang="en-GB" dirty="0" smtClean="0">
                <a:hlinkClick r:id="rId8"/>
              </a:rPr>
              <a:t>insitu.cmr.no/akvavis/akvavis.html</a:t>
            </a:r>
            <a:endParaRPr lang="en-GB" dirty="0" smtClean="0"/>
          </a:p>
          <a:p>
            <a:pPr lvl="1"/>
            <a:r>
              <a:rPr lang="en-GB" dirty="0" smtClean="0">
                <a:hlinkClick r:id="rId9"/>
              </a:rPr>
              <a:t>www.coexistproject.eu</a:t>
            </a:r>
            <a:endParaRPr lang="en-GB" dirty="0" smtClean="0"/>
          </a:p>
          <a:p>
            <a:pPr lvl="1"/>
            <a:r>
              <a:rPr lang="en-GB" dirty="0">
                <a:hlinkClick r:id="rId10"/>
              </a:rPr>
              <a:t>http://www.polislitoralriaformosa.pt/forward</a:t>
            </a:r>
            <a:r>
              <a:rPr lang="en-GB" dirty="0" smtClean="0">
                <a:hlinkClick r:id="rId10"/>
              </a:rPr>
              <a:t>/</a:t>
            </a:r>
            <a:endParaRPr lang="en-GB" dirty="0" smtClean="0"/>
          </a:p>
          <a:p>
            <a:pPr lvl="1"/>
            <a:r>
              <a:rPr lang="en-GB" dirty="0">
                <a:hlinkClick r:id="rId11"/>
              </a:rPr>
              <a:t>http://</a:t>
            </a:r>
            <a:r>
              <a:rPr lang="en-GB" dirty="0" smtClean="0">
                <a:hlinkClick r:id="rId11"/>
              </a:rPr>
              <a:t>www.spear.cn/default.aspx</a:t>
            </a:r>
            <a:endParaRPr lang="en-GB" dirty="0" smtClean="0"/>
          </a:p>
          <a:p>
            <a:pPr lvl="1"/>
            <a:r>
              <a:rPr lang="en-GB" dirty="0">
                <a:hlinkClick r:id="rId12"/>
              </a:rPr>
              <a:t>http://</a:t>
            </a:r>
            <a:r>
              <a:rPr lang="en-GB" dirty="0" smtClean="0">
                <a:hlinkClick r:id="rId12"/>
              </a:rPr>
              <a:t>www.cmr.no/cmr_computing/index.cfm?id=296613</a:t>
            </a:r>
            <a:endParaRPr lang="en-GB" dirty="0" smtClean="0"/>
          </a:p>
          <a:p>
            <a:pPr lvl="1"/>
            <a:r>
              <a:rPr lang="en-US" dirty="0" err="1">
                <a:solidFill>
                  <a:srgbClr val="002060"/>
                </a:solidFill>
                <a:latin typeface="Arial" pitchFamily="34" charset="0"/>
              </a:rPr>
              <a:t>Ervik</a:t>
            </a:r>
            <a:r>
              <a:rPr lang="en-US" dirty="0">
                <a:solidFill>
                  <a:srgbClr val="002060"/>
                </a:solidFill>
                <a:latin typeface="Arial" pitchFamily="34" charset="0"/>
              </a:rPr>
              <a:t> A, </a:t>
            </a:r>
            <a:r>
              <a:rPr lang="en-US" dirty="0" err="1">
                <a:solidFill>
                  <a:srgbClr val="002060"/>
                </a:solidFill>
                <a:latin typeface="Arial" pitchFamily="34" charset="0"/>
              </a:rPr>
              <a:t>Døskeland</a:t>
            </a:r>
            <a:r>
              <a:rPr lang="en-US" dirty="0">
                <a:solidFill>
                  <a:srgbClr val="002060"/>
                </a:solidFill>
                <a:latin typeface="Arial" pitchFamily="34" charset="0"/>
              </a:rPr>
              <a:t> I, </a:t>
            </a:r>
            <a:r>
              <a:rPr lang="en-US" dirty="0" err="1">
                <a:solidFill>
                  <a:srgbClr val="002060"/>
                </a:solidFill>
                <a:latin typeface="Arial" pitchFamily="34" charset="0"/>
              </a:rPr>
              <a:t>Hageberg</a:t>
            </a:r>
            <a:r>
              <a:rPr lang="en-US" dirty="0">
                <a:solidFill>
                  <a:srgbClr val="002060"/>
                </a:solidFill>
                <a:latin typeface="Arial" pitchFamily="34" charset="0"/>
              </a:rPr>
              <a:t> A.A., Strand, Ø., and Hansen P.K. in prep. Virtual decision support tool (</a:t>
            </a:r>
            <a:r>
              <a:rPr lang="en-US" dirty="0" err="1">
                <a:solidFill>
                  <a:srgbClr val="002060"/>
                </a:solidFill>
                <a:latin typeface="Arial" pitchFamily="34" charset="0"/>
              </a:rPr>
              <a:t>AkvaVis</a:t>
            </a:r>
            <a:r>
              <a:rPr lang="en-US" dirty="0">
                <a:solidFill>
                  <a:srgbClr val="002060"/>
                </a:solidFill>
                <a:latin typeface="Arial" pitchFamily="34" charset="0"/>
              </a:rPr>
              <a:t>) for integrated planning and management in aquaculture</a:t>
            </a:r>
            <a:endParaRPr lang="en-GB" dirty="0" smtClean="0"/>
          </a:p>
          <a:p>
            <a:pPr lvl="1"/>
            <a:endParaRPr lang="en-GB" dirty="0" smtClean="0"/>
          </a:p>
          <a:p>
            <a:pPr lvl="1"/>
            <a:endParaRPr lang="en-GB" dirty="0" smtClean="0"/>
          </a:p>
          <a:p>
            <a:pPr lvl="1"/>
            <a:endParaRPr lang="en-GB" dirty="0"/>
          </a:p>
        </p:txBody>
      </p:sp>
    </p:spTree>
    <p:extLst>
      <p:ext uri="{BB962C8B-B14F-4D97-AF65-F5344CB8AC3E}">
        <p14:creationId xmlns:p14="http://schemas.microsoft.com/office/powerpoint/2010/main" val="727389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9396"/>
            <a:ext cx="8229600" cy="1143000"/>
          </a:xfrm>
        </p:spPr>
        <p:txBody>
          <a:bodyPr>
            <a:normAutofit/>
          </a:bodyPr>
          <a:lstStyle/>
          <a:p>
            <a:pPr algn="l"/>
            <a:r>
              <a:rPr lang="en-GB" sz="3600" dirty="0" smtClean="0"/>
              <a:t>I : How to translate data?</a:t>
            </a:r>
            <a:endParaRPr lang="en-GB" sz="3600" dirty="0"/>
          </a:p>
        </p:txBody>
      </p:sp>
      <p:pic>
        <p:nvPicPr>
          <p:cNvPr id="5" name="Picture 2051" descr="stations"/>
          <p:cNvPicPr>
            <a:picLocks noChangeAspect="1" noChangeArrowheads="1"/>
          </p:cNvPicPr>
          <p:nvPr/>
        </p:nvPicPr>
        <p:blipFill>
          <a:blip r:embed="rId3" cstate="print">
            <a:clrChange>
              <a:clrFrom>
                <a:srgbClr val="000080"/>
              </a:clrFrom>
              <a:clrTo>
                <a:srgbClr val="000080">
                  <a:alpha val="0"/>
                </a:srgbClr>
              </a:clrTo>
            </a:clrChange>
          </a:blip>
          <a:srcRect/>
          <a:stretch>
            <a:fillRect/>
          </a:stretch>
        </p:blipFill>
        <p:spPr bwMode="auto">
          <a:xfrm>
            <a:off x="3345958" y="600896"/>
            <a:ext cx="4619799" cy="2643046"/>
          </a:xfrm>
          <a:prstGeom prst="rect">
            <a:avLst/>
          </a:prstGeom>
          <a:noFill/>
          <a:ln w="9525">
            <a:noFill/>
            <a:miter lim="800000"/>
            <a:headEnd/>
            <a:tailEnd/>
          </a:ln>
        </p:spPr>
      </p:pic>
      <p:pic>
        <p:nvPicPr>
          <p:cNvPr id="6" name="Picture 2052" descr="E2K"/>
          <p:cNvPicPr>
            <a:picLocks noChangeAspect="1" noChangeArrowheads="1"/>
          </p:cNvPicPr>
          <p:nvPr/>
        </p:nvPicPr>
        <p:blipFill>
          <a:blip r:embed="rId4" cstate="print"/>
          <a:srcRect/>
          <a:stretch>
            <a:fillRect/>
          </a:stretch>
        </p:blipFill>
        <p:spPr bwMode="auto">
          <a:xfrm>
            <a:off x="4424042" y="4304007"/>
            <a:ext cx="3896316" cy="2419340"/>
          </a:xfrm>
          <a:prstGeom prst="rect">
            <a:avLst/>
          </a:prstGeom>
          <a:noFill/>
          <a:ln w="9525">
            <a:noFill/>
            <a:miter lim="800000"/>
            <a:headEnd/>
            <a:tailEnd/>
          </a:ln>
        </p:spPr>
      </p:pic>
      <p:sp>
        <p:nvSpPr>
          <p:cNvPr id="7" name="Text Box 2053"/>
          <p:cNvSpPr txBox="1">
            <a:spLocks noChangeArrowheads="1"/>
          </p:cNvSpPr>
          <p:nvPr/>
        </p:nvSpPr>
        <p:spPr bwMode="auto">
          <a:xfrm>
            <a:off x="297958" y="2076646"/>
            <a:ext cx="3048000" cy="1631216"/>
          </a:xfrm>
          <a:prstGeom prst="rect">
            <a:avLst/>
          </a:prstGeom>
          <a:noFill/>
          <a:ln w="9525">
            <a:noFill/>
            <a:miter lim="800000"/>
            <a:headEnd/>
            <a:tailEnd/>
          </a:ln>
        </p:spPr>
        <p:txBody>
          <a:bodyPr>
            <a:spAutoFit/>
          </a:bodyPr>
          <a:lstStyle/>
          <a:p>
            <a:pPr indent="-285750">
              <a:spcBef>
                <a:spcPts val="300"/>
              </a:spcBef>
              <a:buFont typeface="Arial" pitchFamily="34" charset="0"/>
              <a:buChar char="•"/>
            </a:pPr>
            <a:r>
              <a:rPr lang="pt-PT" dirty="0" err="1">
                <a:solidFill>
                  <a:schemeClr val="accent1">
                    <a:lumMod val="50000"/>
                  </a:schemeClr>
                </a:solidFill>
              </a:rPr>
              <a:t>Water</a:t>
            </a:r>
            <a:r>
              <a:rPr lang="pt-PT" dirty="0">
                <a:solidFill>
                  <a:schemeClr val="accent1">
                    <a:lumMod val="50000"/>
                  </a:schemeClr>
                </a:solidFill>
              </a:rPr>
              <a:t> </a:t>
            </a:r>
            <a:r>
              <a:rPr lang="pt-PT" dirty="0" err="1">
                <a:solidFill>
                  <a:schemeClr val="accent1">
                    <a:lumMod val="50000"/>
                  </a:schemeClr>
                </a:solidFill>
              </a:rPr>
              <a:t>Quality</a:t>
            </a:r>
            <a:r>
              <a:rPr lang="pt-PT" dirty="0">
                <a:solidFill>
                  <a:schemeClr val="accent1">
                    <a:lumMod val="50000"/>
                  </a:schemeClr>
                </a:solidFill>
              </a:rPr>
              <a:t> </a:t>
            </a:r>
            <a:r>
              <a:rPr lang="pt-PT" dirty="0" err="1">
                <a:solidFill>
                  <a:schemeClr val="accent1">
                    <a:lumMod val="50000"/>
                  </a:schemeClr>
                </a:solidFill>
              </a:rPr>
              <a:t>Analysis</a:t>
            </a:r>
            <a:endParaRPr lang="pt-PT" dirty="0">
              <a:solidFill>
                <a:schemeClr val="accent1">
                  <a:lumMod val="50000"/>
                </a:schemeClr>
              </a:solidFill>
            </a:endParaRPr>
          </a:p>
          <a:p>
            <a:pPr indent="-285750">
              <a:spcBef>
                <a:spcPts val="300"/>
              </a:spcBef>
              <a:buFont typeface="Arial" pitchFamily="34" charset="0"/>
              <a:buChar char="•"/>
            </a:pPr>
            <a:r>
              <a:rPr lang="pt-PT" dirty="0" err="1">
                <a:solidFill>
                  <a:schemeClr val="accent1">
                    <a:lumMod val="50000"/>
                  </a:schemeClr>
                </a:solidFill>
              </a:rPr>
              <a:t>Bathymetric</a:t>
            </a:r>
            <a:r>
              <a:rPr lang="pt-PT" dirty="0">
                <a:solidFill>
                  <a:schemeClr val="accent1">
                    <a:lumMod val="50000"/>
                  </a:schemeClr>
                </a:solidFill>
              </a:rPr>
              <a:t> </a:t>
            </a:r>
          </a:p>
          <a:p>
            <a:pPr indent="-285750">
              <a:spcBef>
                <a:spcPts val="300"/>
              </a:spcBef>
              <a:buFont typeface="Arial" pitchFamily="34" charset="0"/>
              <a:buChar char="•"/>
            </a:pPr>
            <a:r>
              <a:rPr lang="pt-PT" dirty="0" err="1">
                <a:solidFill>
                  <a:schemeClr val="accent1">
                    <a:lumMod val="50000"/>
                  </a:schemeClr>
                </a:solidFill>
              </a:rPr>
              <a:t>Measurements</a:t>
            </a:r>
            <a:endParaRPr lang="pt-PT" dirty="0">
              <a:solidFill>
                <a:schemeClr val="accent1">
                  <a:lumMod val="50000"/>
                </a:schemeClr>
              </a:solidFill>
            </a:endParaRPr>
          </a:p>
          <a:p>
            <a:pPr indent="-285750">
              <a:spcBef>
                <a:spcPts val="300"/>
              </a:spcBef>
              <a:buFont typeface="Arial" pitchFamily="34" charset="0"/>
              <a:buChar char="•"/>
            </a:pPr>
            <a:r>
              <a:rPr lang="pt-PT" dirty="0" err="1">
                <a:solidFill>
                  <a:schemeClr val="accent1">
                    <a:lumMod val="50000"/>
                  </a:schemeClr>
                </a:solidFill>
              </a:rPr>
              <a:t>Remote</a:t>
            </a:r>
            <a:r>
              <a:rPr lang="pt-PT" dirty="0">
                <a:solidFill>
                  <a:schemeClr val="accent1">
                    <a:lumMod val="50000"/>
                  </a:schemeClr>
                </a:solidFill>
              </a:rPr>
              <a:t> </a:t>
            </a:r>
            <a:r>
              <a:rPr lang="pt-PT" dirty="0" err="1">
                <a:solidFill>
                  <a:schemeClr val="accent1">
                    <a:lumMod val="50000"/>
                  </a:schemeClr>
                </a:solidFill>
              </a:rPr>
              <a:t>Sensing</a:t>
            </a:r>
            <a:endParaRPr lang="pt-PT" dirty="0">
              <a:solidFill>
                <a:schemeClr val="accent1">
                  <a:lumMod val="50000"/>
                </a:schemeClr>
              </a:solidFill>
            </a:endParaRPr>
          </a:p>
          <a:p>
            <a:pPr indent="-285750">
              <a:spcBef>
                <a:spcPts val="300"/>
              </a:spcBef>
              <a:buFont typeface="Arial" pitchFamily="34" charset="0"/>
              <a:buChar char="•"/>
            </a:pPr>
            <a:r>
              <a:rPr lang="pt-PT" dirty="0" err="1">
                <a:solidFill>
                  <a:schemeClr val="accent1">
                    <a:lumMod val="50000"/>
                  </a:schemeClr>
                </a:solidFill>
              </a:rPr>
              <a:t>Literature</a:t>
            </a:r>
            <a:endParaRPr lang="en-GB" dirty="0">
              <a:solidFill>
                <a:schemeClr val="accent1">
                  <a:lumMod val="50000"/>
                </a:schemeClr>
              </a:solidFill>
            </a:endParaRPr>
          </a:p>
        </p:txBody>
      </p:sp>
      <p:sp>
        <p:nvSpPr>
          <p:cNvPr id="8" name="Text Box 2054"/>
          <p:cNvSpPr txBox="1">
            <a:spLocks noChangeArrowheads="1"/>
          </p:cNvSpPr>
          <p:nvPr/>
        </p:nvSpPr>
        <p:spPr bwMode="auto">
          <a:xfrm>
            <a:off x="6588224" y="1756529"/>
            <a:ext cx="2088233" cy="830997"/>
          </a:xfrm>
          <a:prstGeom prst="rect">
            <a:avLst/>
          </a:prstGeom>
          <a:solidFill>
            <a:schemeClr val="accent3">
              <a:lumMod val="60000"/>
              <a:lumOff val="40000"/>
            </a:schemeClr>
          </a:solidFill>
          <a:ln w="9525">
            <a:noFill/>
            <a:miter lim="800000"/>
            <a:headEnd/>
            <a:tailEnd/>
          </a:ln>
        </p:spPr>
        <p:txBody>
          <a:bodyPr wrap="square">
            <a:spAutoFit/>
          </a:bodyPr>
          <a:lstStyle>
            <a:defPPr>
              <a:defRPr lang="en-US"/>
            </a:defPPr>
            <a:lvl1pPr algn="ctr">
              <a:spcBef>
                <a:spcPct val="50000"/>
              </a:spcBef>
              <a:defRPr sz="2400">
                <a:solidFill>
                  <a:schemeClr val="accent1">
                    <a:lumMod val="50000"/>
                  </a:schemeClr>
                </a:solidFill>
              </a:defRPr>
            </a:lvl1pPr>
          </a:lstStyle>
          <a:p>
            <a:r>
              <a:rPr lang="pt-PT" dirty="0" err="1"/>
              <a:t>Georeferenced</a:t>
            </a:r>
            <a:r>
              <a:rPr lang="pt-PT" dirty="0"/>
              <a:t> </a:t>
            </a:r>
          </a:p>
          <a:p>
            <a:pPr>
              <a:spcBef>
                <a:spcPts val="0"/>
              </a:spcBef>
            </a:pPr>
            <a:r>
              <a:rPr lang="pt-PT" dirty="0" err="1"/>
              <a:t>Database</a:t>
            </a:r>
            <a:endParaRPr lang="en-GB" dirty="0"/>
          </a:p>
        </p:txBody>
      </p:sp>
      <p:sp>
        <p:nvSpPr>
          <p:cNvPr id="9" name="Text Box 2055"/>
          <p:cNvSpPr txBox="1">
            <a:spLocks noChangeArrowheads="1"/>
          </p:cNvSpPr>
          <p:nvPr/>
        </p:nvSpPr>
        <p:spPr bwMode="auto">
          <a:xfrm>
            <a:off x="5421218" y="3725416"/>
            <a:ext cx="2334012" cy="461665"/>
          </a:xfrm>
          <a:prstGeom prst="rect">
            <a:avLst/>
          </a:prstGeom>
          <a:solidFill>
            <a:schemeClr val="accent3">
              <a:lumMod val="60000"/>
              <a:lumOff val="40000"/>
            </a:schemeClr>
          </a:solidFill>
          <a:ln w="9525">
            <a:noFill/>
            <a:miter lim="800000"/>
            <a:headEnd/>
            <a:tailEnd/>
          </a:ln>
        </p:spPr>
        <p:txBody>
          <a:bodyPr wrap="square">
            <a:spAutoFit/>
          </a:bodyPr>
          <a:lstStyle>
            <a:defPPr>
              <a:defRPr lang="en-US"/>
            </a:defPPr>
            <a:lvl1pPr algn="ctr">
              <a:spcBef>
                <a:spcPct val="50000"/>
              </a:spcBef>
              <a:defRPr sz="2400">
                <a:solidFill>
                  <a:schemeClr val="accent1">
                    <a:lumMod val="50000"/>
                  </a:schemeClr>
                </a:solidFill>
              </a:defRPr>
            </a:lvl1pPr>
          </a:lstStyle>
          <a:p>
            <a:r>
              <a:rPr lang="pt-PT" dirty="0" err="1"/>
              <a:t>Ecological</a:t>
            </a:r>
            <a:r>
              <a:rPr lang="pt-PT" dirty="0"/>
              <a:t> </a:t>
            </a:r>
            <a:r>
              <a:rPr lang="pt-PT" dirty="0" err="1"/>
              <a:t>Model</a:t>
            </a:r>
            <a:endParaRPr lang="en-GB" dirty="0"/>
          </a:p>
        </p:txBody>
      </p:sp>
      <p:sp>
        <p:nvSpPr>
          <p:cNvPr id="10" name="Text Box 2056"/>
          <p:cNvSpPr txBox="1">
            <a:spLocks noChangeArrowheads="1"/>
          </p:cNvSpPr>
          <p:nvPr/>
        </p:nvSpPr>
        <p:spPr bwMode="auto">
          <a:xfrm>
            <a:off x="467544" y="1476234"/>
            <a:ext cx="1656184" cy="523220"/>
          </a:xfrm>
          <a:prstGeom prst="rect">
            <a:avLst/>
          </a:prstGeom>
          <a:solidFill>
            <a:schemeClr val="accent3">
              <a:lumMod val="60000"/>
              <a:lumOff val="40000"/>
            </a:schemeClr>
          </a:solidFill>
          <a:ln w="9525">
            <a:noFill/>
            <a:miter lim="800000"/>
            <a:headEnd/>
            <a:tailEnd/>
          </a:ln>
        </p:spPr>
        <p:txBody>
          <a:bodyPr wrap="square">
            <a:spAutoFit/>
          </a:bodyPr>
          <a:lstStyle>
            <a:defPPr>
              <a:defRPr lang="en-US"/>
            </a:defPPr>
            <a:lvl1pPr algn="ctr">
              <a:spcBef>
                <a:spcPct val="50000"/>
              </a:spcBef>
              <a:defRPr sz="2000">
                <a:solidFill>
                  <a:schemeClr val="accent1">
                    <a:lumMod val="50000"/>
                  </a:schemeClr>
                </a:solidFill>
              </a:defRPr>
            </a:lvl1pPr>
          </a:lstStyle>
          <a:p>
            <a:r>
              <a:rPr lang="pt-PT" sz="2800" dirty="0" err="1"/>
              <a:t>Raw</a:t>
            </a:r>
            <a:r>
              <a:rPr lang="pt-PT" sz="2800" dirty="0"/>
              <a:t> Data: </a:t>
            </a:r>
            <a:endParaRPr lang="en-GB" sz="2800" dirty="0"/>
          </a:p>
        </p:txBody>
      </p:sp>
      <p:sp>
        <p:nvSpPr>
          <p:cNvPr id="11" name="Text Box 2057"/>
          <p:cNvSpPr txBox="1">
            <a:spLocks noChangeArrowheads="1"/>
          </p:cNvSpPr>
          <p:nvPr/>
        </p:nvSpPr>
        <p:spPr bwMode="auto">
          <a:xfrm>
            <a:off x="5153865" y="1554488"/>
            <a:ext cx="609600" cy="366712"/>
          </a:xfrm>
          <a:prstGeom prst="rect">
            <a:avLst/>
          </a:prstGeom>
          <a:noFill/>
          <a:ln w="9525">
            <a:noFill/>
            <a:miter lim="800000"/>
            <a:headEnd/>
            <a:tailEnd/>
          </a:ln>
        </p:spPr>
        <p:txBody>
          <a:bodyPr>
            <a:spAutoFit/>
          </a:bodyPr>
          <a:lstStyle/>
          <a:p>
            <a:pPr algn="ctr" eaLnBrk="1" hangingPunct="1">
              <a:spcBef>
                <a:spcPct val="50000"/>
              </a:spcBef>
            </a:pPr>
            <a:r>
              <a:rPr lang="pt-PT" b="0" dirty="0">
                <a:solidFill>
                  <a:schemeClr val="tx1"/>
                </a:solidFill>
              </a:rPr>
              <a:t>GIS</a:t>
            </a:r>
            <a:endParaRPr lang="en-GB" b="0" dirty="0">
              <a:solidFill>
                <a:schemeClr val="tx1"/>
              </a:solidFill>
            </a:endParaRPr>
          </a:p>
        </p:txBody>
      </p:sp>
      <p:sp>
        <p:nvSpPr>
          <p:cNvPr id="12" name="Text Box 2058"/>
          <p:cNvSpPr txBox="1">
            <a:spLocks noChangeArrowheads="1"/>
          </p:cNvSpPr>
          <p:nvPr/>
        </p:nvSpPr>
        <p:spPr bwMode="auto">
          <a:xfrm>
            <a:off x="3448994" y="1417169"/>
            <a:ext cx="1676400" cy="641350"/>
          </a:xfrm>
          <a:prstGeom prst="rect">
            <a:avLst/>
          </a:prstGeom>
          <a:noFill/>
          <a:ln w="9525">
            <a:noFill/>
            <a:miter lim="800000"/>
            <a:headEnd/>
            <a:tailEnd/>
          </a:ln>
        </p:spPr>
        <p:txBody>
          <a:bodyPr>
            <a:spAutoFit/>
          </a:bodyPr>
          <a:lstStyle/>
          <a:p>
            <a:pPr algn="ctr" eaLnBrk="1" hangingPunct="1">
              <a:spcBef>
                <a:spcPct val="50000"/>
              </a:spcBef>
            </a:pPr>
            <a:r>
              <a:rPr lang="pt-PT" b="0" dirty="0">
                <a:solidFill>
                  <a:schemeClr val="accent1">
                    <a:lumMod val="50000"/>
                  </a:schemeClr>
                </a:solidFill>
              </a:rPr>
              <a:t>Data-</a:t>
            </a:r>
            <a:r>
              <a:rPr lang="pt-PT" b="0" dirty="0" err="1">
                <a:solidFill>
                  <a:schemeClr val="accent1">
                    <a:lumMod val="50000"/>
                  </a:schemeClr>
                </a:solidFill>
              </a:rPr>
              <a:t>oriented</a:t>
            </a:r>
            <a:r>
              <a:rPr lang="pt-PT" b="0" dirty="0">
                <a:solidFill>
                  <a:schemeClr val="accent1">
                    <a:lumMod val="50000"/>
                  </a:schemeClr>
                </a:solidFill>
              </a:rPr>
              <a:t> </a:t>
            </a:r>
            <a:r>
              <a:rPr lang="pt-PT" b="0" dirty="0" err="1">
                <a:solidFill>
                  <a:schemeClr val="accent1">
                    <a:lumMod val="50000"/>
                  </a:schemeClr>
                </a:solidFill>
              </a:rPr>
              <a:t>Processing</a:t>
            </a:r>
            <a:endParaRPr lang="en-GB" b="0" dirty="0">
              <a:solidFill>
                <a:schemeClr val="accent1">
                  <a:lumMod val="50000"/>
                </a:schemeClr>
              </a:solidFill>
            </a:endParaRPr>
          </a:p>
        </p:txBody>
      </p:sp>
      <p:sp>
        <p:nvSpPr>
          <p:cNvPr id="13" name="Text Box 2059"/>
          <p:cNvSpPr txBox="1">
            <a:spLocks noChangeArrowheads="1"/>
          </p:cNvSpPr>
          <p:nvPr/>
        </p:nvSpPr>
        <p:spPr bwMode="auto">
          <a:xfrm>
            <a:off x="7188869" y="2959638"/>
            <a:ext cx="1828800" cy="641350"/>
          </a:xfrm>
          <a:prstGeom prst="rect">
            <a:avLst/>
          </a:prstGeom>
          <a:noFill/>
          <a:ln w="9525">
            <a:noFill/>
            <a:miter lim="800000"/>
            <a:headEnd/>
            <a:tailEnd/>
          </a:ln>
        </p:spPr>
        <p:txBody>
          <a:bodyPr>
            <a:spAutoFit/>
          </a:bodyPr>
          <a:lstStyle/>
          <a:p>
            <a:pPr algn="ctr" eaLnBrk="1" hangingPunct="1">
              <a:spcBef>
                <a:spcPct val="50000"/>
              </a:spcBef>
            </a:pPr>
            <a:r>
              <a:rPr lang="pt-PT" b="0" dirty="0" err="1">
                <a:solidFill>
                  <a:schemeClr val="accent1">
                    <a:lumMod val="50000"/>
                  </a:schemeClr>
                </a:solidFill>
              </a:rPr>
              <a:t>Model-oriented</a:t>
            </a:r>
            <a:r>
              <a:rPr lang="pt-PT" b="0" dirty="0">
                <a:solidFill>
                  <a:schemeClr val="accent1">
                    <a:lumMod val="50000"/>
                  </a:schemeClr>
                </a:solidFill>
              </a:rPr>
              <a:t> </a:t>
            </a:r>
            <a:r>
              <a:rPr lang="pt-PT" b="0" dirty="0" err="1">
                <a:solidFill>
                  <a:schemeClr val="accent1">
                    <a:lumMod val="50000"/>
                  </a:schemeClr>
                </a:solidFill>
              </a:rPr>
              <a:t>Processing</a:t>
            </a:r>
            <a:endParaRPr lang="en-GB" b="0" dirty="0">
              <a:solidFill>
                <a:schemeClr val="accent1">
                  <a:lumMod val="50000"/>
                </a:schemeClr>
              </a:solidFill>
            </a:endParaRPr>
          </a:p>
        </p:txBody>
      </p:sp>
      <p:sp>
        <p:nvSpPr>
          <p:cNvPr id="14" name="Text Box 2060"/>
          <p:cNvSpPr txBox="1">
            <a:spLocks noChangeArrowheads="1"/>
          </p:cNvSpPr>
          <p:nvPr/>
        </p:nvSpPr>
        <p:spPr bwMode="auto">
          <a:xfrm>
            <a:off x="541464" y="5464385"/>
            <a:ext cx="2514600" cy="830997"/>
          </a:xfrm>
          <a:prstGeom prst="rect">
            <a:avLst/>
          </a:prstGeom>
          <a:solidFill>
            <a:schemeClr val="accent3">
              <a:lumMod val="60000"/>
              <a:lumOff val="40000"/>
            </a:schemeClr>
          </a:solidFill>
          <a:ln w="9525">
            <a:noFill/>
            <a:miter lim="800000"/>
            <a:headEnd/>
            <a:tailEnd/>
          </a:ln>
        </p:spPr>
        <p:txBody>
          <a:bodyPr>
            <a:spAutoFit/>
          </a:bodyPr>
          <a:lstStyle/>
          <a:p>
            <a:pPr algn="ctr" eaLnBrk="1" hangingPunct="1">
              <a:spcBef>
                <a:spcPct val="50000"/>
              </a:spcBef>
            </a:pPr>
            <a:r>
              <a:rPr lang="pt-PT" sz="2400" dirty="0">
                <a:solidFill>
                  <a:schemeClr val="accent1">
                    <a:lumMod val="50000"/>
                  </a:schemeClr>
                </a:solidFill>
              </a:rPr>
              <a:t>Management </a:t>
            </a:r>
            <a:r>
              <a:rPr lang="pt-PT" sz="2400" dirty="0" err="1">
                <a:solidFill>
                  <a:schemeClr val="accent1">
                    <a:lumMod val="50000"/>
                  </a:schemeClr>
                </a:solidFill>
              </a:rPr>
              <a:t>Models</a:t>
            </a:r>
            <a:endParaRPr lang="en-GB" sz="2400" dirty="0">
              <a:solidFill>
                <a:schemeClr val="accent1">
                  <a:lumMod val="50000"/>
                </a:schemeClr>
              </a:solidFill>
            </a:endParaRPr>
          </a:p>
        </p:txBody>
      </p:sp>
      <p:cxnSp>
        <p:nvCxnSpPr>
          <p:cNvPr id="19" name="Straight Arrow Connector 18"/>
          <p:cNvCxnSpPr/>
          <p:nvPr/>
        </p:nvCxnSpPr>
        <p:spPr>
          <a:xfrm>
            <a:off x="2555776" y="2723766"/>
            <a:ext cx="1224136" cy="0"/>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372200" y="2701060"/>
            <a:ext cx="663697" cy="955146"/>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167844" y="5455541"/>
            <a:ext cx="1195300" cy="392114"/>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556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pt-PT" sz="3600" dirty="0" smtClean="0">
                <a:cs typeface="Arial" pitchFamily="34" charset="0"/>
              </a:rPr>
              <a:t>II – Base de Dados: </a:t>
            </a:r>
            <a:r>
              <a:rPr lang="pt-BR" sz="3600" dirty="0">
                <a:cs typeface="Arial" pitchFamily="34" charset="0"/>
              </a:rPr>
              <a:t>Aquisição e análise de dados</a:t>
            </a:r>
            <a:endParaRPr lang="en-GB" sz="3600" dirty="0"/>
          </a:p>
        </p:txBody>
      </p:sp>
      <p:sp>
        <p:nvSpPr>
          <p:cNvPr id="3" name="Content Placeholder 2"/>
          <p:cNvSpPr>
            <a:spLocks noGrp="1"/>
          </p:cNvSpPr>
          <p:nvPr>
            <p:ph idx="1"/>
          </p:nvPr>
        </p:nvSpPr>
        <p:spPr>
          <a:xfrm>
            <a:off x="457200" y="1600200"/>
            <a:ext cx="8229600" cy="4997152"/>
          </a:xfrm>
        </p:spPr>
        <p:txBody>
          <a:bodyPr>
            <a:normAutofit fontScale="62500" lnSpcReduction="20000"/>
          </a:bodyPr>
          <a:lstStyle/>
          <a:p>
            <a:pPr marL="0" indent="0">
              <a:lnSpc>
                <a:spcPct val="150000"/>
              </a:lnSpc>
              <a:buNone/>
            </a:pPr>
            <a:r>
              <a:rPr lang="pt-BR" sz="3800" dirty="0">
                <a:latin typeface="Arial" pitchFamily="34" charset="0"/>
                <a:cs typeface="Arial" pitchFamily="34" charset="0"/>
              </a:rPr>
              <a:t>Armazenamento de dados</a:t>
            </a:r>
          </a:p>
          <a:p>
            <a:pPr>
              <a:lnSpc>
                <a:spcPct val="150000"/>
              </a:lnSpc>
            </a:pPr>
            <a:r>
              <a:rPr lang="pt-BR" sz="2800" dirty="0">
                <a:latin typeface="Arial" pitchFamily="34" charset="0"/>
                <a:cs typeface="Arial" pitchFamily="34" charset="0"/>
              </a:rPr>
              <a:t> Tipos de dados e volume de dados</a:t>
            </a:r>
          </a:p>
          <a:p>
            <a:pPr>
              <a:lnSpc>
                <a:spcPct val="150000"/>
              </a:lnSpc>
            </a:pPr>
            <a:r>
              <a:rPr lang="pt-BR" sz="2800" dirty="0">
                <a:latin typeface="Arial" pitchFamily="34" charset="0"/>
                <a:cs typeface="Arial" pitchFamily="34" charset="0"/>
              </a:rPr>
              <a:t> Abordagens típicas de armazenamento </a:t>
            </a:r>
          </a:p>
          <a:p>
            <a:pPr>
              <a:lnSpc>
                <a:spcPct val="150000"/>
              </a:lnSpc>
            </a:pPr>
            <a:r>
              <a:rPr lang="pt-BR" sz="2800" dirty="0">
                <a:latin typeface="Arial" pitchFamily="34" charset="0"/>
                <a:cs typeface="Arial" pitchFamily="34" charset="0"/>
              </a:rPr>
              <a:t> Onde, quando e como é que surgem problemas</a:t>
            </a:r>
          </a:p>
          <a:p>
            <a:pPr>
              <a:lnSpc>
                <a:spcPct val="150000"/>
              </a:lnSpc>
            </a:pPr>
            <a:r>
              <a:rPr lang="pt-BR" sz="2800" dirty="0">
                <a:latin typeface="Arial" pitchFamily="34" charset="0"/>
                <a:cs typeface="Arial" pitchFamily="34" charset="0"/>
              </a:rPr>
              <a:t> Quando é que Dados = Informação?</a:t>
            </a:r>
          </a:p>
          <a:p>
            <a:pPr marL="0" indent="0">
              <a:lnSpc>
                <a:spcPct val="150000"/>
              </a:lnSpc>
              <a:buNone/>
            </a:pPr>
            <a:endParaRPr lang="pt-BR" sz="2800" dirty="0" smtClean="0">
              <a:latin typeface="Arial" pitchFamily="34" charset="0"/>
              <a:cs typeface="Arial" pitchFamily="34" charset="0"/>
            </a:endParaRPr>
          </a:p>
          <a:p>
            <a:pPr marL="0" indent="0">
              <a:lnSpc>
                <a:spcPct val="150000"/>
              </a:lnSpc>
              <a:buNone/>
            </a:pPr>
            <a:r>
              <a:rPr lang="pt-BR" sz="3800" dirty="0" smtClean="0">
                <a:latin typeface="Arial" pitchFamily="34" charset="0"/>
                <a:cs typeface="Arial" pitchFamily="34" charset="0"/>
              </a:rPr>
              <a:t>Bases </a:t>
            </a:r>
            <a:r>
              <a:rPr lang="pt-BR" sz="3800" dirty="0">
                <a:latin typeface="Arial" pitchFamily="34" charset="0"/>
                <a:cs typeface="Arial" pitchFamily="34" charset="0"/>
              </a:rPr>
              <a:t>de </a:t>
            </a:r>
            <a:r>
              <a:rPr lang="pt-BR" sz="3800" dirty="0" smtClean="0">
                <a:latin typeface="Arial" pitchFamily="34" charset="0"/>
                <a:cs typeface="Arial" pitchFamily="34" charset="0"/>
              </a:rPr>
              <a:t>dados</a:t>
            </a:r>
          </a:p>
          <a:p>
            <a:pPr>
              <a:lnSpc>
                <a:spcPct val="150000"/>
              </a:lnSpc>
            </a:pPr>
            <a:r>
              <a:rPr lang="pt-BR" sz="2900" dirty="0" smtClean="0">
                <a:latin typeface="Arial" pitchFamily="34" charset="0"/>
                <a:cs typeface="Arial" pitchFamily="34" charset="0"/>
              </a:rPr>
              <a:t>Tipos </a:t>
            </a:r>
            <a:r>
              <a:rPr lang="pt-BR" sz="2900" dirty="0">
                <a:latin typeface="Arial" pitchFamily="34" charset="0"/>
                <a:cs typeface="Arial" pitchFamily="34" charset="0"/>
              </a:rPr>
              <a:t>de bases de dados </a:t>
            </a:r>
            <a:endParaRPr lang="pt-BR" sz="2900" dirty="0" smtClean="0">
              <a:latin typeface="Arial" pitchFamily="34" charset="0"/>
              <a:cs typeface="Arial" pitchFamily="34" charset="0"/>
            </a:endParaRPr>
          </a:p>
          <a:p>
            <a:pPr>
              <a:lnSpc>
                <a:spcPct val="150000"/>
              </a:lnSpc>
            </a:pPr>
            <a:r>
              <a:rPr lang="pt-BR" sz="2900" dirty="0" smtClean="0">
                <a:latin typeface="Arial" pitchFamily="34" charset="0"/>
                <a:cs typeface="Arial" pitchFamily="34" charset="0"/>
              </a:rPr>
              <a:t>Características </a:t>
            </a:r>
            <a:r>
              <a:rPr lang="pt-BR" sz="2900" dirty="0">
                <a:latin typeface="Arial" pitchFamily="34" charset="0"/>
                <a:cs typeface="Arial" pitchFamily="34" charset="0"/>
              </a:rPr>
              <a:t>de uma boa base de dados</a:t>
            </a:r>
          </a:p>
          <a:p>
            <a:pPr>
              <a:lnSpc>
                <a:spcPct val="150000"/>
              </a:lnSpc>
            </a:pPr>
            <a:r>
              <a:rPr lang="pt-BR" sz="2900" dirty="0" smtClean="0">
                <a:latin typeface="Arial" pitchFamily="34" charset="0"/>
                <a:cs typeface="Arial" pitchFamily="34" charset="0"/>
              </a:rPr>
              <a:t>Vantagens </a:t>
            </a:r>
            <a:r>
              <a:rPr lang="pt-BR" sz="2900" dirty="0">
                <a:latin typeface="Arial" pitchFamily="34" charset="0"/>
                <a:cs typeface="Arial" pitchFamily="34" charset="0"/>
              </a:rPr>
              <a:t>de utilização e requisitos de informação</a:t>
            </a:r>
          </a:p>
          <a:p>
            <a:pPr>
              <a:lnSpc>
                <a:spcPct val="150000"/>
              </a:lnSpc>
            </a:pPr>
            <a:r>
              <a:rPr lang="pt-BR" sz="2900" dirty="0" smtClean="0">
                <a:latin typeface="Arial" pitchFamily="34" charset="0"/>
                <a:cs typeface="Arial" pitchFamily="34" charset="0"/>
              </a:rPr>
              <a:t>Caso </a:t>
            </a:r>
            <a:r>
              <a:rPr lang="pt-BR" sz="2900" dirty="0">
                <a:latin typeface="Arial" pitchFamily="34" charset="0"/>
                <a:cs typeface="Arial" pitchFamily="34" charset="0"/>
              </a:rPr>
              <a:t>de </a:t>
            </a:r>
            <a:r>
              <a:rPr lang="pt-BR" sz="2900" dirty="0" smtClean="0">
                <a:latin typeface="Arial" pitchFamily="34" charset="0"/>
                <a:cs typeface="Arial" pitchFamily="34" charset="0"/>
              </a:rPr>
              <a:t>estudo </a:t>
            </a:r>
            <a:r>
              <a:rPr lang="pt-BR" sz="2900" dirty="0">
                <a:latin typeface="Arial" pitchFamily="34" charset="0"/>
                <a:cs typeface="Arial" pitchFamily="34" charset="0"/>
              </a:rPr>
              <a:t>: BarcaWin2000</a:t>
            </a:r>
          </a:p>
          <a:p>
            <a:pPr marL="857250" indent="-857250">
              <a:lnSpc>
                <a:spcPct val="150000"/>
              </a:lnSpc>
              <a:buAutoNum type="romanUcPeriod"/>
            </a:pPr>
            <a:endParaRPr lang="pt-PT" sz="2800" dirty="0" smtClean="0">
              <a:latin typeface="Arial" pitchFamily="34" charset="0"/>
              <a:cs typeface="Arial" pitchFamily="34" charset="0"/>
            </a:endParaRPr>
          </a:p>
        </p:txBody>
      </p:sp>
    </p:spTree>
    <p:extLst>
      <p:ext uri="{BB962C8B-B14F-4D97-AF65-F5344CB8AC3E}">
        <p14:creationId xmlns:p14="http://schemas.microsoft.com/office/powerpoint/2010/main" val="1055259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Autofit/>
          </a:bodyPr>
          <a:lstStyle/>
          <a:p>
            <a:pPr algn="l"/>
            <a:r>
              <a:rPr lang="en-GB" sz="3200" dirty="0" smtClean="0"/>
              <a:t>II - DB: </a:t>
            </a:r>
            <a:r>
              <a:rPr lang="en-GB" sz="3200" dirty="0" err="1" smtClean="0"/>
              <a:t>Abordagens</a:t>
            </a:r>
            <a:r>
              <a:rPr lang="en-GB" sz="3200" dirty="0" smtClean="0"/>
              <a:t> </a:t>
            </a:r>
            <a:r>
              <a:rPr lang="en-GB" sz="3200" dirty="0" err="1"/>
              <a:t>típicas</a:t>
            </a:r>
            <a:r>
              <a:rPr lang="en-GB" sz="3200" dirty="0"/>
              <a:t> de </a:t>
            </a:r>
            <a:r>
              <a:rPr lang="en-GB" sz="3200" dirty="0" err="1"/>
              <a:t>armazenamento</a:t>
            </a:r>
            <a:endParaRPr lang="en-GB" sz="3200" dirty="0"/>
          </a:p>
        </p:txBody>
      </p:sp>
      <p:sp>
        <p:nvSpPr>
          <p:cNvPr id="3" name="Content Placeholder 2"/>
          <p:cNvSpPr>
            <a:spLocks noGrp="1"/>
          </p:cNvSpPr>
          <p:nvPr>
            <p:ph idx="1"/>
          </p:nvPr>
        </p:nvSpPr>
        <p:spPr/>
        <p:txBody>
          <a:bodyPr/>
          <a:lstStyle/>
          <a:p>
            <a:endParaRPr lang="en-GB" dirty="0"/>
          </a:p>
        </p:txBody>
      </p:sp>
      <p:sp>
        <p:nvSpPr>
          <p:cNvPr id="5" name="Rectangle 8"/>
          <p:cNvSpPr>
            <a:spLocks noChangeArrowheads="1"/>
          </p:cNvSpPr>
          <p:nvPr/>
        </p:nvSpPr>
        <p:spPr bwMode="auto">
          <a:xfrm>
            <a:off x="-228600" y="6172200"/>
            <a:ext cx="9372600" cy="609600"/>
          </a:xfrm>
          <a:prstGeom prst="rect">
            <a:avLst/>
          </a:prstGeom>
          <a:noFill/>
          <a:ln w="12700">
            <a:noFill/>
            <a:miter lim="800000"/>
            <a:headEnd/>
            <a:tailEnd/>
          </a:ln>
          <a:effectLst/>
        </p:spPr>
        <p:txBody>
          <a:bodyPr lIns="90488" tIns="44450" rIns="90488" bIns="44450"/>
          <a:lstStyle/>
          <a:p>
            <a:pPr marL="685800" indent="-285750">
              <a:lnSpc>
                <a:spcPct val="115000"/>
              </a:lnSpc>
              <a:buFont typeface="Arial" pitchFamily="34" charset="0"/>
              <a:buChar char="•"/>
              <a:defRPr/>
            </a:pPr>
            <a:r>
              <a:rPr lang="pt-PT" dirty="0" smtClean="0">
                <a:latin typeface="+mj-lt"/>
                <a:ea typeface="+mj-ea"/>
                <a:cs typeface="+mj-cs"/>
              </a:rPr>
              <a:t>Organização </a:t>
            </a:r>
            <a:r>
              <a:rPr lang="pt-PT" dirty="0">
                <a:latin typeface="+mj-lt"/>
                <a:ea typeface="+mj-ea"/>
                <a:cs typeface="+mj-cs"/>
              </a:rPr>
              <a:t>Temporal: Dados organizados por data (1 conjunto – múltiplas estações</a:t>
            </a:r>
            <a:r>
              <a:rPr lang="pt-PT" dirty="0" smtClean="0">
                <a:latin typeface="+mj-lt"/>
                <a:ea typeface="+mj-ea"/>
                <a:cs typeface="+mj-cs"/>
              </a:rPr>
              <a:t>)</a:t>
            </a:r>
          </a:p>
          <a:p>
            <a:pPr marL="685800" indent="-285750">
              <a:lnSpc>
                <a:spcPct val="115000"/>
              </a:lnSpc>
              <a:buFont typeface="Arial" pitchFamily="34" charset="0"/>
              <a:buChar char="•"/>
              <a:defRPr/>
            </a:pPr>
            <a:r>
              <a:rPr lang="pt-PT" dirty="0" smtClean="0">
                <a:latin typeface="+mj-lt"/>
                <a:ea typeface="+mj-ea"/>
                <a:cs typeface="+mj-cs"/>
              </a:rPr>
              <a:t> </a:t>
            </a:r>
            <a:r>
              <a:rPr lang="pt-PT" dirty="0">
                <a:latin typeface="+mj-lt"/>
                <a:ea typeface="+mj-ea"/>
                <a:cs typeface="+mj-cs"/>
              </a:rPr>
              <a:t>Organização Espacial: Dados organizados por estação (1 conjunto - múltiplas datas)</a:t>
            </a:r>
          </a:p>
        </p:txBody>
      </p:sp>
      <p:pic>
        <p:nvPicPr>
          <p:cNvPr id="2050" name="Picture 2" descr="http://1.bp.blogspot.com/_esJiRTfGD7M/TGZEBS2fFwI/AAAAAAAAAYA/oTGafbnY8IY/s1600/Picture+3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412776"/>
            <a:ext cx="4494580" cy="28083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prisner.de/CPT105/PicFiles/tre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394" y="3556087"/>
            <a:ext cx="2551584" cy="26464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5" cstate="print"/>
          <a:srcRect/>
          <a:stretch>
            <a:fillRect/>
          </a:stretch>
        </p:blipFill>
        <p:spPr bwMode="auto">
          <a:xfrm>
            <a:off x="3131840" y="2348880"/>
            <a:ext cx="3888432" cy="2912340"/>
          </a:xfrm>
          <a:prstGeom prst="rect">
            <a:avLst/>
          </a:prstGeom>
          <a:noFill/>
          <a:ln w="12700">
            <a:noFill/>
            <a:miter lim="800000"/>
            <a:headEnd/>
            <a:tailEnd/>
          </a:ln>
        </p:spPr>
      </p:pic>
    </p:spTree>
    <p:extLst>
      <p:ext uri="{BB962C8B-B14F-4D97-AF65-F5344CB8AC3E}">
        <p14:creationId xmlns:p14="http://schemas.microsoft.com/office/powerpoint/2010/main" val="4164959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pt-PT" sz="3400" dirty="0" smtClean="0"/>
              <a:t>II – BD: Dados </a:t>
            </a:r>
            <a:r>
              <a:rPr lang="pt-PT" sz="3400" dirty="0"/>
              <a:t>e </a:t>
            </a:r>
            <a:r>
              <a:rPr lang="pt-PT" sz="3400" dirty="0" smtClean="0"/>
              <a:t>informação: Exemplos </a:t>
            </a:r>
            <a:r>
              <a:rPr lang="pt-PT" sz="3400" dirty="0"/>
              <a:t>para um estuário </a:t>
            </a:r>
            <a:endParaRPr lang="en-GB" sz="3400" dirty="0"/>
          </a:p>
        </p:txBody>
      </p:sp>
      <p:sp>
        <p:nvSpPr>
          <p:cNvPr id="5" name="Rectangle 6"/>
          <p:cNvSpPr>
            <a:spLocks noChangeArrowheads="1"/>
          </p:cNvSpPr>
          <p:nvPr/>
        </p:nvSpPr>
        <p:spPr bwMode="auto">
          <a:xfrm>
            <a:off x="228600" y="1979613"/>
            <a:ext cx="8610600" cy="3659187"/>
          </a:xfrm>
          <a:prstGeom prst="rect">
            <a:avLst/>
          </a:prstGeom>
          <a:noFill/>
          <a:ln w="12700">
            <a:noFill/>
            <a:miter lim="800000"/>
            <a:headEnd/>
            <a:tailEnd/>
          </a:ln>
          <a:effectLst/>
        </p:spPr>
        <p:txBody>
          <a:bodyPr lIns="90488" tIns="44450" rIns="90488" bIns="44450">
            <a:spAutoFit/>
          </a:bodyPr>
          <a:lstStyle/>
          <a:p>
            <a:pPr marL="457200" indent="-457200">
              <a:tabLst>
                <a:tab pos="5054600" algn="l"/>
              </a:tabLst>
              <a:defRPr/>
            </a:pPr>
            <a:r>
              <a:rPr lang="pt-PT" b="0" dirty="0"/>
              <a:t>Conjunto de dados	Informação</a:t>
            </a:r>
          </a:p>
          <a:p>
            <a:pPr marL="457200" indent="-457200">
              <a:tabLst>
                <a:tab pos="5054600" algn="l"/>
              </a:tabLst>
              <a:defRPr/>
            </a:pPr>
            <a:endParaRPr lang="pt-PT" b="0" dirty="0"/>
          </a:p>
          <a:p>
            <a:pPr marL="457200" indent="-457200">
              <a:tabLst>
                <a:tab pos="5054600" algn="l"/>
              </a:tabLst>
              <a:defRPr/>
            </a:pPr>
            <a:r>
              <a:rPr lang="pt-PT" b="0" dirty="0"/>
              <a:t>1. Salinidade em várias estações,	1. Estratificação estuarina</a:t>
            </a:r>
          </a:p>
          <a:p>
            <a:pPr marL="457200" indent="-457200">
              <a:tabLst>
                <a:tab pos="5054600" algn="l"/>
              </a:tabLst>
              <a:defRPr/>
            </a:pPr>
            <a:r>
              <a:rPr lang="pt-PT" b="0" dirty="0"/>
              <a:t>em diferentes ocasiões de amostragem	2. Constantes harmónicas</a:t>
            </a:r>
          </a:p>
          <a:p>
            <a:pPr marL="457200" indent="-457200">
              <a:tabLst>
                <a:tab pos="5054600" algn="l"/>
              </a:tabLst>
              <a:defRPr/>
            </a:pPr>
            <a:r>
              <a:rPr lang="pt-PT" b="0" dirty="0"/>
              <a:t>2. Caudais fluviais, volume	3. Tempo de residência</a:t>
            </a:r>
          </a:p>
          <a:p>
            <a:pPr marL="457200" indent="-457200">
              <a:tabLst>
                <a:tab pos="5054600" algn="l"/>
              </a:tabLst>
              <a:defRPr/>
            </a:pPr>
            <a:r>
              <a:rPr lang="pt-PT" b="0" dirty="0"/>
              <a:t>3. Dados de marégrafo	4. Número de estuário</a:t>
            </a:r>
          </a:p>
          <a:p>
            <a:pPr marL="457200" indent="-457200">
              <a:tabLst>
                <a:tab pos="5054600" algn="l"/>
              </a:tabLst>
              <a:defRPr/>
            </a:pPr>
            <a:endParaRPr lang="pt-PT" b="0" dirty="0"/>
          </a:p>
          <a:p>
            <a:pPr marL="457200" indent="-457200">
              <a:tabLst>
                <a:tab pos="5054600" algn="l"/>
              </a:tabLst>
              <a:defRPr/>
            </a:pPr>
            <a:r>
              <a:rPr lang="pt-PT" b="0" dirty="0"/>
              <a:t>1. Matéria particulada em suspensão	1. Estimativa da produtividade</a:t>
            </a:r>
          </a:p>
          <a:p>
            <a:pPr marL="457200" indent="-457200">
              <a:tabLst>
                <a:tab pos="5054600" algn="l"/>
              </a:tabLst>
              <a:defRPr/>
            </a:pPr>
            <a:r>
              <a:rPr lang="pt-PT" b="0" dirty="0"/>
              <a:t>2. Taxas de produção primária	global do sistema</a:t>
            </a:r>
          </a:p>
          <a:p>
            <a:pPr marL="457200" indent="-457200">
              <a:tabLst>
                <a:tab pos="5054600" algn="l"/>
              </a:tabLst>
              <a:defRPr/>
            </a:pPr>
            <a:r>
              <a:rPr lang="pt-PT" b="0" dirty="0"/>
              <a:t>3. Concentração de azoto e fósforo	2. Papel de nutrientes (N &amp; P)</a:t>
            </a:r>
          </a:p>
          <a:p>
            <a:pPr marL="457200" indent="-457200">
              <a:tabLst>
                <a:tab pos="5054600" algn="l"/>
              </a:tabLst>
              <a:defRPr/>
            </a:pPr>
            <a:r>
              <a:rPr lang="pt-PT" b="0" dirty="0"/>
              <a:t>4. Cargas de nutrientes	    na regulação da prod. 1aria</a:t>
            </a:r>
          </a:p>
          <a:p>
            <a:pPr marL="457200" indent="-457200">
              <a:tabLst>
                <a:tab pos="5054600" algn="l"/>
              </a:tabLst>
              <a:defRPr/>
            </a:pPr>
            <a:r>
              <a:rPr lang="pt-PT" b="0" dirty="0"/>
              <a:t>5. Batimetria, prisma de maré	3. Análise da remoção de</a:t>
            </a:r>
          </a:p>
          <a:p>
            <a:pPr marL="457200" indent="-457200">
              <a:tabLst>
                <a:tab pos="5054600" algn="l"/>
              </a:tabLst>
              <a:defRPr/>
            </a:pPr>
            <a:r>
              <a:rPr lang="pt-PT" b="0" dirty="0"/>
              <a:t> 		    nutrientes</a:t>
            </a:r>
            <a:endParaRPr lang="en-GB" b="0" dirty="0"/>
          </a:p>
        </p:txBody>
      </p:sp>
      <p:sp>
        <p:nvSpPr>
          <p:cNvPr id="6" name="Line 7"/>
          <p:cNvSpPr>
            <a:spLocks noChangeShapeType="1"/>
          </p:cNvSpPr>
          <p:nvPr/>
        </p:nvSpPr>
        <p:spPr bwMode="auto">
          <a:xfrm>
            <a:off x="4495800" y="3124200"/>
            <a:ext cx="685800" cy="0"/>
          </a:xfrm>
          <a:prstGeom prst="line">
            <a:avLst/>
          </a:prstGeom>
          <a:noFill/>
          <a:ln w="76200">
            <a:solidFill>
              <a:schemeClr val="tx1"/>
            </a:solidFill>
            <a:round/>
            <a:headEnd/>
            <a:tailEnd type="triangle" w="med" len="med"/>
          </a:ln>
        </p:spPr>
        <p:txBody>
          <a:bodyPr/>
          <a:lstStyle/>
          <a:p>
            <a:endParaRPr lang="en-US"/>
          </a:p>
        </p:txBody>
      </p:sp>
      <p:sp>
        <p:nvSpPr>
          <p:cNvPr id="7" name="Line 8"/>
          <p:cNvSpPr>
            <a:spLocks noChangeShapeType="1"/>
          </p:cNvSpPr>
          <p:nvPr/>
        </p:nvSpPr>
        <p:spPr bwMode="auto">
          <a:xfrm>
            <a:off x="4495800" y="4800600"/>
            <a:ext cx="685800" cy="0"/>
          </a:xfrm>
          <a:prstGeom prst="line">
            <a:avLst/>
          </a:prstGeom>
          <a:noFill/>
          <a:ln w="76200">
            <a:solidFill>
              <a:schemeClr val="accent2"/>
            </a:solidFill>
            <a:round/>
            <a:headEnd/>
            <a:tailEnd type="triangle" w="med" len="med"/>
          </a:ln>
        </p:spPr>
        <p:txBody>
          <a:bodyPr/>
          <a:lstStyle/>
          <a:p>
            <a:endParaRPr lang="en-US"/>
          </a:p>
        </p:txBody>
      </p:sp>
      <p:sp>
        <p:nvSpPr>
          <p:cNvPr id="8" name="Line 9"/>
          <p:cNvSpPr>
            <a:spLocks noChangeShapeType="1"/>
          </p:cNvSpPr>
          <p:nvPr/>
        </p:nvSpPr>
        <p:spPr bwMode="auto">
          <a:xfrm>
            <a:off x="228600" y="2438400"/>
            <a:ext cx="8686800" cy="0"/>
          </a:xfrm>
          <a:prstGeom prst="line">
            <a:avLst/>
          </a:prstGeom>
          <a:noFill/>
          <a:ln w="12700">
            <a:solidFill>
              <a:schemeClr val="tx1"/>
            </a:solidFill>
            <a:round/>
            <a:headEnd/>
            <a:tailEnd/>
          </a:ln>
        </p:spPr>
        <p:txBody>
          <a:bodyPr/>
          <a:lstStyle/>
          <a:p>
            <a:endParaRPr lang="en-US"/>
          </a:p>
        </p:txBody>
      </p:sp>
      <p:sp>
        <p:nvSpPr>
          <p:cNvPr id="9" name="Line 10"/>
          <p:cNvSpPr>
            <a:spLocks noChangeShapeType="1"/>
          </p:cNvSpPr>
          <p:nvPr/>
        </p:nvSpPr>
        <p:spPr bwMode="auto">
          <a:xfrm>
            <a:off x="228600" y="1905000"/>
            <a:ext cx="8686800" cy="0"/>
          </a:xfrm>
          <a:prstGeom prst="line">
            <a:avLst/>
          </a:prstGeom>
          <a:noFill/>
          <a:ln w="12700">
            <a:solidFill>
              <a:schemeClr val="tx1"/>
            </a:solidFill>
            <a:round/>
            <a:headEnd/>
            <a:tailEnd/>
          </a:ln>
        </p:spPr>
        <p:txBody>
          <a:bodyPr/>
          <a:lstStyle/>
          <a:p>
            <a:endParaRPr lang="en-US"/>
          </a:p>
        </p:txBody>
      </p:sp>
      <p:sp>
        <p:nvSpPr>
          <p:cNvPr id="10" name="Line 11"/>
          <p:cNvSpPr>
            <a:spLocks noChangeShapeType="1"/>
          </p:cNvSpPr>
          <p:nvPr/>
        </p:nvSpPr>
        <p:spPr bwMode="auto">
          <a:xfrm>
            <a:off x="228600" y="5715000"/>
            <a:ext cx="8686800" cy="0"/>
          </a:xfrm>
          <a:prstGeom prst="line">
            <a:avLst/>
          </a:prstGeom>
          <a:noFill/>
          <a:ln w="12700">
            <a:solidFill>
              <a:schemeClr val="tx1"/>
            </a:solidFill>
            <a:round/>
            <a:headEnd/>
            <a:tailEnd/>
          </a:ln>
        </p:spPr>
        <p:txBody>
          <a:bodyPr/>
          <a:lstStyle/>
          <a:p>
            <a:endParaRPr lang="en-US"/>
          </a:p>
        </p:txBody>
      </p:sp>
    </p:spTree>
    <p:extLst>
      <p:ext uri="{BB962C8B-B14F-4D97-AF65-F5344CB8AC3E}">
        <p14:creationId xmlns:p14="http://schemas.microsoft.com/office/powerpoint/2010/main" val="1573078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TotalTime>
  <Words>3699</Words>
  <Application>Microsoft Office PowerPoint</Application>
  <PresentationFormat>On-screen Show (4:3)</PresentationFormat>
  <Paragraphs>631</Paragraphs>
  <Slides>52</Slides>
  <Notes>47</Notes>
  <HiddenSlides>0</HiddenSlides>
  <MMClips>2</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Gestão de Sistemas Aquáticos</vt:lpstr>
      <vt:lpstr>Índice</vt:lpstr>
      <vt:lpstr>I : Introdução: What is virtual technology?</vt:lpstr>
      <vt:lpstr>I : Types of virtual technology</vt:lpstr>
      <vt:lpstr>I : Data and information</vt:lpstr>
      <vt:lpstr>I : How to translate data?</vt:lpstr>
      <vt:lpstr>II – Base de Dados: Aquisição e análise de dados</vt:lpstr>
      <vt:lpstr>II - DB: Abordagens típicas de armazenamento</vt:lpstr>
      <vt:lpstr>II – BD: Dados e informação: Exemplos para um estuário </vt:lpstr>
      <vt:lpstr>II-DB: Tipos de bases de dados</vt:lpstr>
      <vt:lpstr>II-DB: BarcaWin2000</vt:lpstr>
      <vt:lpstr>III-RS: Remote Sensing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IV-SIG: Mapa de Usos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Sanggou Bay ground truthing updates</vt:lpstr>
      <vt:lpstr>Example – remote sensing tools</vt:lpstr>
      <vt:lpstr>V-M: Modelação: from technologies to tools</vt:lpstr>
      <vt:lpstr>PowerPoint Presentation</vt:lpstr>
      <vt:lpstr>PowerPoint Presentation</vt:lpstr>
      <vt:lpstr>V-M: Estimativa de entrada de água e nutrientes para a Ria Formosa</vt:lpstr>
      <vt:lpstr>IV-M: Modelo hidrodinâmico: maré From technologies to tool </vt:lpstr>
      <vt:lpstr>IV-M: temperatura</vt:lpstr>
      <vt:lpstr>Modelação ecológica</vt:lpstr>
      <vt:lpstr>PowerPoint Presentation</vt:lpstr>
      <vt:lpstr>PowerPoint Presentation</vt:lpstr>
      <vt:lpstr>IV-M: Case study – Welfaremeter operational model</vt:lpstr>
      <vt:lpstr>PowerPoint Presentation</vt:lpstr>
      <vt:lpstr>PowerPoint Presentation</vt:lpstr>
      <vt:lpstr>PowerPoint Presentation</vt:lpstr>
      <vt:lpstr>PowerPoint Presentation</vt:lpstr>
      <vt:lpstr>PowerPoint Presentation</vt:lpstr>
      <vt:lpstr>PowerPoint Presentation</vt:lpstr>
      <vt:lpstr>Emerging issues</vt:lpstr>
      <vt:lpstr>Referências e links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Gestão de Sistemas Aquáticos</dc:title>
  <dc:creator>Camille</dc:creator>
  <cp:lastModifiedBy>Filipa</cp:lastModifiedBy>
  <cp:revision>44</cp:revision>
  <cp:lastPrinted>2012-05-15T13:00:44Z</cp:lastPrinted>
  <dcterms:created xsi:type="dcterms:W3CDTF">2012-05-14T10:59:54Z</dcterms:created>
  <dcterms:modified xsi:type="dcterms:W3CDTF">2012-05-16T08:54:26Z</dcterms:modified>
</cp:coreProperties>
</file>